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7"/>
  </p:notesMasterIdLst>
  <p:sldIdLst>
    <p:sldId id="256" r:id="rId2"/>
    <p:sldId id="257" r:id="rId3"/>
    <p:sldId id="259" r:id="rId4"/>
    <p:sldId id="338" r:id="rId5"/>
    <p:sldId id="260" r:id="rId6"/>
    <p:sldId id="290" r:id="rId7"/>
    <p:sldId id="261" r:id="rId8"/>
    <p:sldId id="262" r:id="rId9"/>
    <p:sldId id="300" r:id="rId10"/>
    <p:sldId id="339" r:id="rId11"/>
    <p:sldId id="340" r:id="rId12"/>
    <p:sldId id="263" r:id="rId13"/>
    <p:sldId id="326" r:id="rId14"/>
    <p:sldId id="264" r:id="rId15"/>
    <p:sldId id="272" r:id="rId16"/>
    <p:sldId id="274" r:id="rId17"/>
    <p:sldId id="275" r:id="rId18"/>
    <p:sldId id="271" r:id="rId19"/>
    <p:sldId id="327" r:id="rId20"/>
    <p:sldId id="265" r:id="rId21"/>
    <p:sldId id="276" r:id="rId22"/>
    <p:sldId id="277" r:id="rId23"/>
    <p:sldId id="278" r:id="rId24"/>
    <p:sldId id="279" r:id="rId25"/>
    <p:sldId id="266" r:id="rId26"/>
    <p:sldId id="285" r:id="rId27"/>
    <p:sldId id="286" r:id="rId28"/>
    <p:sldId id="287" r:id="rId29"/>
    <p:sldId id="288" r:id="rId30"/>
    <p:sldId id="328" r:id="rId31"/>
    <p:sldId id="267" r:id="rId32"/>
    <p:sldId id="268" r:id="rId33"/>
    <p:sldId id="269" r:id="rId34"/>
    <p:sldId id="270" r:id="rId35"/>
    <p:sldId id="329" r:id="rId36"/>
    <p:sldId id="330" r:id="rId37"/>
    <p:sldId id="331" r:id="rId38"/>
    <p:sldId id="332" r:id="rId39"/>
    <p:sldId id="333" r:id="rId40"/>
    <p:sldId id="334" r:id="rId41"/>
    <p:sldId id="335" r:id="rId42"/>
    <p:sldId id="336" r:id="rId43"/>
    <p:sldId id="337" r:id="rId44"/>
    <p:sldId id="280" r:id="rId45"/>
    <p:sldId id="320" r:id="rId46"/>
    <p:sldId id="301" r:id="rId47"/>
    <p:sldId id="303" r:id="rId48"/>
    <p:sldId id="318" r:id="rId49"/>
    <p:sldId id="317" r:id="rId50"/>
    <p:sldId id="304" r:id="rId51"/>
    <p:sldId id="321" r:id="rId52"/>
    <p:sldId id="307" r:id="rId53"/>
    <p:sldId id="308" r:id="rId54"/>
    <p:sldId id="322" r:id="rId55"/>
    <p:sldId id="319" r:id="rId56"/>
    <p:sldId id="310" r:id="rId57"/>
    <p:sldId id="311" r:id="rId58"/>
    <p:sldId id="312" r:id="rId59"/>
    <p:sldId id="305" r:id="rId60"/>
    <p:sldId id="323" r:id="rId61"/>
    <p:sldId id="314" r:id="rId62"/>
    <p:sldId id="324" r:id="rId63"/>
    <p:sldId id="325" r:id="rId64"/>
    <p:sldId id="315" r:id="rId65"/>
    <p:sldId id="313" r:id="rId66"/>
    <p:sldId id="316" r:id="rId67"/>
    <p:sldId id="289" r:id="rId68"/>
    <p:sldId id="341" r:id="rId69"/>
    <p:sldId id="297" r:id="rId70"/>
    <p:sldId id="298" r:id="rId71"/>
    <p:sldId id="299" r:id="rId72"/>
    <p:sldId id="284" r:id="rId73"/>
    <p:sldId id="291" r:id="rId74"/>
    <p:sldId id="342" r:id="rId75"/>
    <p:sldId id="258" r:id="rId7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73"/>
    <p:restoredTop sz="81618"/>
  </p:normalViewPr>
  <p:slideViewPr>
    <p:cSldViewPr>
      <p:cViewPr varScale="1">
        <p:scale>
          <a:sx n="95" d="100"/>
          <a:sy n="95" d="100"/>
        </p:scale>
        <p:origin x="1960"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32053C-93AA-414B-9C16-42B1F8231549}" type="datetimeFigureOut">
              <a:rPr kumimoji="1" lang="zh-CN" altLang="en-US" smtClean="0"/>
              <a:t>2018/12/25</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210413-CB98-4D4E-AB6B-54B7E6B9967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该部分分为以下三个部分进行介绍</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10</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按照这个流程图介绍一遍</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12</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13</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14</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此时用户的状态就被激活了，就可以顺利登录系统了</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17</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19</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到这里密码就成功被修改了，用户就可以使用刚刚设置的密码进行登录了。</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25</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26</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27</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28</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我先介绍一下我们开题时候的需求分析，然后对比介绍目前系统所完成的情况</a:t>
            </a:r>
            <a:endParaRPr kumimoji="1" lang="en-US" altLang="zh-CN" dirty="0"/>
          </a:p>
          <a:p>
            <a:r>
              <a:rPr kumimoji="1" lang="zh-CN" altLang="en-US" dirty="0"/>
              <a:t>接着将我们实现的功能具体介绍。</a:t>
            </a:r>
            <a:endParaRPr kumimoji="1" lang="en-US" altLang="zh-CN" dirty="0"/>
          </a:p>
          <a:p>
            <a:r>
              <a:rPr kumimoji="1" lang="zh-CN" altLang="en-US" dirty="0"/>
              <a:t>由于我们的系统是基于</a:t>
            </a:r>
            <a:r>
              <a:rPr kumimoji="1" lang="en-US" altLang="zh-CN" dirty="0"/>
              <a:t>TDD</a:t>
            </a:r>
            <a:r>
              <a:rPr kumimoji="1" lang="zh-CN" altLang="en-US" dirty="0"/>
              <a:t>模式进行开发的，因此测试部分也是十分重要的。</a:t>
            </a:r>
            <a:endParaRPr kumimoji="1" lang="en-US" altLang="zh-CN" dirty="0"/>
          </a:p>
          <a:p>
            <a:r>
              <a:rPr kumimoji="1" lang="zh-CN" altLang="en-US" dirty="0"/>
              <a:t>后面就还有程序演示，不足之处以及可以改进的地方。</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29</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30</a:t>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关于主页的问题，由于写网页写的比较少，很多东西是借鉴了别人的。</a:t>
            </a:r>
            <a:endParaRPr kumimoji="1" lang="en-US" altLang="zh-CN" dirty="0"/>
          </a:p>
          <a:p>
            <a:r>
              <a:rPr kumimoji="1" lang="zh-CN" altLang="en-US" dirty="0"/>
              <a:t>接下来介绍管理员公告的功能</a:t>
            </a:r>
            <a:endParaRPr kumimoji="1" lang="en-US" altLang="zh-CN"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31</a:t>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学生故事</a:t>
            </a:r>
          </a:p>
        </p:txBody>
      </p:sp>
      <p:sp>
        <p:nvSpPr>
          <p:cNvPr id="4" name="灯片编号占位符 3"/>
          <p:cNvSpPr>
            <a:spLocks noGrp="1"/>
          </p:cNvSpPr>
          <p:nvPr>
            <p:ph type="sldNum" sz="quarter" idx="10"/>
          </p:nvPr>
        </p:nvSpPr>
        <p:spPr/>
        <p:txBody>
          <a:bodyPr/>
          <a:lstStyle/>
          <a:p>
            <a:fld id="{4C210413-CB98-4D4E-AB6B-54B7E6B9967A}" type="slidenum">
              <a:rPr kumimoji="1" lang="zh-CN" altLang="en-US" smtClean="0"/>
              <a:t>46</a:t>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学生故事</a:t>
            </a:r>
          </a:p>
        </p:txBody>
      </p:sp>
      <p:sp>
        <p:nvSpPr>
          <p:cNvPr id="4" name="灯片编号占位符 3"/>
          <p:cNvSpPr>
            <a:spLocks noGrp="1"/>
          </p:cNvSpPr>
          <p:nvPr>
            <p:ph type="sldNum" sz="quarter" idx="10"/>
          </p:nvPr>
        </p:nvSpPr>
        <p:spPr/>
        <p:txBody>
          <a:bodyPr/>
          <a:lstStyle/>
          <a:p>
            <a:fld id="{4C210413-CB98-4D4E-AB6B-54B7E6B9967A}" type="slidenum">
              <a:rPr kumimoji="1" lang="zh-CN" altLang="en-US" smtClean="0"/>
              <a:t>47</a:t>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学生故事</a:t>
            </a:r>
          </a:p>
        </p:txBody>
      </p:sp>
      <p:sp>
        <p:nvSpPr>
          <p:cNvPr id="4" name="灯片编号占位符 3"/>
          <p:cNvSpPr>
            <a:spLocks noGrp="1"/>
          </p:cNvSpPr>
          <p:nvPr>
            <p:ph type="sldNum" sz="quarter" idx="10"/>
          </p:nvPr>
        </p:nvSpPr>
        <p:spPr/>
        <p:txBody>
          <a:bodyPr/>
          <a:lstStyle/>
          <a:p>
            <a:fld id="{4C210413-CB98-4D4E-AB6B-54B7E6B9967A}" type="slidenum">
              <a:rPr kumimoji="1" lang="zh-CN" altLang="en-US" smtClean="0"/>
              <a:t>48</a:t>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200" dirty="0"/>
              <a:t>由于我们开发成员都是学生，都是出于学生的角度出发去看待问题，能够想到学生所迫切需要的功能。但是对于教师方面的功能考虑的不是特别全面。比如教师功能模块中还应该添加很多统计功能以及数据可视化模块等等功能。</a:t>
            </a:r>
            <a:endParaRPr kumimoji="1" lang="en-US" altLang="zh-CN" sz="1200"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200" dirty="0"/>
              <a:t>这些都是可以改善的地方。因此在今后的开发中应该多于各种不同系统用户角色进行沟通来确定系统的功能实现，并且对于系统的性能也存在优化的地方。</a:t>
            </a:r>
          </a:p>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73</a:t>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74</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我们分析了原型的系统后，它的功能有：</a:t>
            </a:r>
            <a:r>
              <a:rPr lang="zh-CN" altLang="en-US" dirty="0"/>
              <a:t>多角色登陆（学生，老师，管理员）</a:t>
            </a:r>
          </a:p>
          <a:p>
            <a:r>
              <a:rPr lang="zh-CN" altLang="en-US" dirty="0"/>
              <a:t>学生模块下：学生动态选课，退课</a:t>
            </a:r>
          </a:p>
          <a:p>
            <a:r>
              <a:rPr lang="zh-CN" altLang="en-US" dirty="0"/>
              <a:t>教师模块下：老师动态增加，删除课程、老师对课程下的学生添加、修改成绩</a:t>
            </a:r>
          </a:p>
          <a:p>
            <a:r>
              <a:rPr lang="zh-CN" altLang="en-US" dirty="0"/>
              <a:t>权限控制：老师和学生只能看到自己相关课程信息</a:t>
            </a:r>
          </a:p>
          <a:p>
            <a:r>
              <a:rPr kumimoji="1" lang="zh-CN" altLang="en-US" dirty="0"/>
              <a:t>对于一个选课系统，这些功能是远远不够的。因此还需要扩展一些功能。考虑到许多人可能会忘记密码，我们增加了通过注册使用的邮箱来找回密码的功能，考虑到有些不法分子会拿别人泄漏的邮件账号密码去重置其他系统的密码然后获得账号主人设置密码的偏好然后用这些信息去撞库攻击他的其他账户，所以系统在重置密码的时候不能获取之前的密码，只能重新设置密码。由于这个操作涉及到邮件系统功能，所以对于每个用户的账号也要进行验证是否为真实有效的，因此需要对用户的账号设置激活功能。</a:t>
            </a:r>
            <a:endParaRPr kumimoji="1" lang="en-US" altLang="zh-CN" dirty="0"/>
          </a:p>
          <a:p>
            <a:r>
              <a:rPr kumimoji="1" lang="zh-CN" altLang="en-US" dirty="0"/>
              <a:t>对于学生而言，原型系统中，仅仅只有动态增删课程的功能，我们分析了之后考虑到应该增加设置</a:t>
            </a:r>
            <a:r>
              <a:rPr kumimoji="1" lang="en-US" altLang="zh-CN" dirty="0"/>
              <a:t>/</a:t>
            </a:r>
            <a:r>
              <a:rPr kumimoji="1" lang="zh-CN" altLang="en-US" dirty="0"/>
              <a:t>删除学位课的功能，查询所有选课课表，自动检测选课时间冲突，统计学分以此来制定自己下一步选什么课的计划。</a:t>
            </a:r>
            <a:endParaRPr kumimoji="1" lang="en-US" altLang="zh-CN" dirty="0"/>
          </a:p>
          <a:p>
            <a:r>
              <a:rPr kumimoji="1" lang="zh-CN" altLang="en-US" dirty="0"/>
              <a:t>对于教师和管理员，我们认为应该添加一个公告的功能来对所有人进行通知。管理员对教师的增课时间进行控制。以上是我们小组结合实际情况综合讨论得出任务。因为我们对于这方面的开发没什么基础，我们需要考虑学习</a:t>
            </a:r>
            <a:r>
              <a:rPr kumimoji="1" lang="en-US" altLang="zh-CN" dirty="0"/>
              <a:t>ruby</a:t>
            </a:r>
            <a:r>
              <a:rPr kumimoji="1" lang="zh-CN" altLang="en-US" dirty="0"/>
              <a:t> </a:t>
            </a:r>
            <a:r>
              <a:rPr kumimoji="1" lang="en-US" altLang="zh-CN" dirty="0"/>
              <a:t>on</a:t>
            </a:r>
            <a:r>
              <a:rPr kumimoji="1" lang="zh-CN" altLang="en-US" dirty="0"/>
              <a:t> </a:t>
            </a:r>
            <a:r>
              <a:rPr kumimoji="1" lang="en-US" altLang="zh-CN" dirty="0"/>
              <a:t>rails</a:t>
            </a:r>
            <a:r>
              <a:rPr kumimoji="1" lang="zh-CN" altLang="en-US" dirty="0"/>
              <a:t> 开发的时间成本。</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3</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endParaRPr kumimoji="1" lang="en-US" altLang="zh-CN" dirty="0"/>
          </a:p>
          <a:p>
            <a:r>
              <a:rPr kumimoji="1" lang="zh-CN" altLang="en-US" dirty="0"/>
              <a:t>邮件系统实现用户注册时绑定邮箱进行激活，通过邮件系统可以重置自己的登录密码。</a:t>
            </a:r>
            <a:endParaRPr kumimoji="1" lang="en-US" altLang="zh-CN" dirty="0"/>
          </a:p>
          <a:p>
            <a:endParaRPr kumimoji="1" lang="en-US" altLang="zh-CN" dirty="0"/>
          </a:p>
          <a:p>
            <a:r>
              <a:rPr kumimoji="1" lang="zh-CN" altLang="en-US" dirty="0"/>
              <a:t>学生选课系统，在选课时间段内可以对课程增删，对学位课进行增删，对于上课时间冲突的课程进行检测，如果有出现给出错误提示。在选课后，学生可以查看自己的上课课表。并且可以按照学期索引自己的成绩单。选课时由于课程过于庞大，所以要有多条件查询课程的功能。</a:t>
            </a:r>
            <a:endParaRPr kumimoji="1" lang="en-US" altLang="zh-CN" dirty="0"/>
          </a:p>
          <a:p>
            <a:endParaRPr kumimoji="1" lang="en-US" altLang="zh-CN" dirty="0"/>
          </a:p>
          <a:p>
            <a:r>
              <a:rPr kumimoji="1" lang="zh-CN" altLang="en-US" dirty="0"/>
              <a:t>教师：管理员规定的选课时间段内可以对课程的增删改的操作，并且可以根据时间</a:t>
            </a:r>
            <a:r>
              <a:rPr kumimoji="1" lang="en-US" altLang="zh-CN" dirty="0"/>
              <a:t>-</a:t>
            </a:r>
            <a:r>
              <a:rPr kumimoji="1" lang="zh-CN" altLang="en-US" dirty="0"/>
              <a:t>学期来对自己所授课程查看。</a:t>
            </a:r>
            <a:endParaRPr kumimoji="1" lang="en-US" altLang="zh-CN" dirty="0"/>
          </a:p>
          <a:p>
            <a:endParaRPr kumimoji="1" lang="en-US" altLang="zh-CN" dirty="0"/>
          </a:p>
          <a:p>
            <a:r>
              <a:rPr kumimoji="1" lang="zh-CN" altLang="en-US" dirty="0"/>
              <a:t>管理员：发布系统公告在首页上，控制选课时间段，教师改动课程时间段。</a:t>
            </a:r>
            <a:endParaRPr kumimoji="1" lang="en-US" altLang="zh-CN"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4</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endParaRPr kumimoji="1" lang="en-US" altLang="zh-CN" dirty="0"/>
          </a:p>
          <a:p>
            <a:r>
              <a:rPr kumimoji="1" lang="zh-CN" altLang="en-US" dirty="0"/>
              <a:t>邮件系统实现用户注册时绑定邮箱进行激活，通过邮件系统可以重置自己的登录密码。</a:t>
            </a:r>
            <a:endParaRPr kumimoji="1" lang="en-US" altLang="zh-CN" dirty="0"/>
          </a:p>
          <a:p>
            <a:endParaRPr kumimoji="1" lang="en-US" altLang="zh-CN" dirty="0"/>
          </a:p>
          <a:p>
            <a:r>
              <a:rPr kumimoji="1" lang="zh-CN" altLang="en-US" dirty="0"/>
              <a:t>学生选课系统，在选课时间段内可以对课程增删，对学位课进行增删，对于上课时间冲突的课程进行检测，如果有出现给出错误提示。在选课后，学生可以查看自己的上课课表。并且可以按照学期索引自己的成绩单。选课时由于课程过于庞大，所以要有多条件查询课程的功能。</a:t>
            </a:r>
            <a:endParaRPr kumimoji="1" lang="en-US" altLang="zh-CN" dirty="0"/>
          </a:p>
          <a:p>
            <a:endParaRPr kumimoji="1" lang="en-US" altLang="zh-CN" dirty="0"/>
          </a:p>
          <a:p>
            <a:r>
              <a:rPr kumimoji="1" lang="zh-CN" altLang="en-US" dirty="0"/>
              <a:t>教师：管理员规定的选课时间段内可以对课程的增删改的操作，并且可以根据时间</a:t>
            </a:r>
            <a:r>
              <a:rPr kumimoji="1" lang="en-US" altLang="zh-CN" dirty="0"/>
              <a:t>-</a:t>
            </a:r>
            <a:r>
              <a:rPr kumimoji="1" lang="zh-CN" altLang="en-US" dirty="0"/>
              <a:t>学期来对自己所授课程查看。</a:t>
            </a:r>
            <a:endParaRPr kumimoji="1" lang="en-US" altLang="zh-CN" dirty="0"/>
          </a:p>
          <a:p>
            <a:endParaRPr kumimoji="1" lang="en-US" altLang="zh-CN" dirty="0"/>
          </a:p>
          <a:p>
            <a:r>
              <a:rPr kumimoji="1" lang="zh-CN" altLang="en-US" dirty="0"/>
              <a:t>管理员：发布系统公告在首页上，控制选课时间段，教师改动课程时间段。</a:t>
            </a:r>
            <a:endParaRPr kumimoji="1" lang="en-US" altLang="zh-CN"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5</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我们的开发流程是严格按照</a:t>
            </a:r>
            <a:r>
              <a:rPr kumimoji="1" lang="en-US" altLang="zh-CN" dirty="0"/>
              <a:t>TDD</a:t>
            </a:r>
            <a:r>
              <a:rPr kumimoji="1" lang="zh-CN" altLang="en-US" dirty="0"/>
              <a:t>开发流程进行的，在设计好功能需求过后将测试代码写好，然后根据测试代码的要求一步一步完成功能的具体实现。代码全程托管在</a:t>
            </a:r>
            <a:r>
              <a:rPr kumimoji="1" lang="en-US" altLang="zh-CN" dirty="0"/>
              <a:t>git</a:t>
            </a:r>
            <a:r>
              <a:rPr kumimoji="1" lang="zh-CN" altLang="en-US" dirty="0"/>
              <a:t>上。</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6</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7</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我们对很多核心的代码进行了测试，保证了将来交付到用户手中的代码的可用性比较高，并且是按照当初设计的功能实现的。按照</a:t>
            </a:r>
            <a:r>
              <a:rPr kumimoji="1" lang="en-US" altLang="zh-CN" dirty="0"/>
              <a:t>TDD</a:t>
            </a:r>
            <a:r>
              <a:rPr kumimoji="1" lang="zh-CN" altLang="en-US" dirty="0"/>
              <a:t>的核心：保证交付给用户的东西是可用的。并且也通过</a:t>
            </a:r>
            <a:r>
              <a:rPr kumimoji="1" lang="en-US" altLang="zh-CN" dirty="0"/>
              <a:t>TDD</a:t>
            </a:r>
            <a:r>
              <a:rPr kumimoji="1" lang="zh-CN" altLang="en-US" dirty="0"/>
              <a:t>这种开发模式，及早发现编码中遇到的错误。</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8</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err="1"/>
              <a:t>http_load</a:t>
            </a:r>
            <a:r>
              <a:rPr lang="zh-CN" altLang="en-US" dirty="0"/>
              <a:t>有关参数解释说明如下：</a:t>
            </a:r>
            <a:br>
              <a:rPr lang="zh-CN" altLang="en-US" dirty="0"/>
            </a:br>
            <a:r>
              <a:rPr lang="zh-CN" altLang="en-GB" dirty="0"/>
              <a:t>　　</a:t>
            </a:r>
            <a:r>
              <a:rPr lang="en-GB" altLang="zh-CN" dirty="0"/>
              <a:t>495 fetches, 100 max parallel, 2.24393e+07 bytes, in 10.0022 seconds</a:t>
            </a:r>
            <a:br>
              <a:rPr lang="en-GB" altLang="zh-CN" dirty="0"/>
            </a:br>
            <a:r>
              <a:rPr lang="zh-CN" altLang="en-GB" dirty="0"/>
              <a:t>　　</a:t>
            </a:r>
            <a:r>
              <a:rPr lang="zh-CN" altLang="en-US" dirty="0"/>
              <a:t>一共请求连接</a:t>
            </a:r>
            <a:r>
              <a:rPr lang="en-US" altLang="zh-CN" dirty="0"/>
              <a:t>495</a:t>
            </a:r>
            <a:r>
              <a:rPr lang="zh-CN" altLang="en-US" dirty="0"/>
              <a:t>次，最大并发线程</a:t>
            </a:r>
            <a:r>
              <a:rPr lang="en-US" altLang="zh-CN" dirty="0"/>
              <a:t>100</a:t>
            </a:r>
            <a:r>
              <a:rPr lang="zh-CN" altLang="en-US" dirty="0"/>
              <a:t>个，持续</a:t>
            </a:r>
            <a:r>
              <a:rPr lang="en-US" altLang="zh-CN" dirty="0"/>
              <a:t>10.0022</a:t>
            </a:r>
            <a:r>
              <a:rPr lang="zh-CN" altLang="en-US" dirty="0"/>
              <a:t>秒，总传输速率为 </a:t>
            </a:r>
            <a:r>
              <a:rPr lang="en-US" altLang="zh-CN" dirty="0"/>
              <a:t>2.24393</a:t>
            </a:r>
            <a:r>
              <a:rPr lang="en-GB" altLang="zh-CN" dirty="0"/>
              <a:t>e+07 bytes</a:t>
            </a:r>
            <a:br>
              <a:rPr lang="en-GB" altLang="zh-CN" dirty="0"/>
            </a:br>
            <a:r>
              <a:rPr lang="zh-CN" altLang="en-GB" dirty="0"/>
              <a:t>　　</a:t>
            </a:r>
            <a:r>
              <a:rPr lang="en-GB" altLang="zh-CN" dirty="0"/>
              <a:t>45332 mean bytes/connection</a:t>
            </a:r>
            <a:br>
              <a:rPr lang="en-GB" altLang="zh-CN" dirty="0"/>
            </a:br>
            <a:r>
              <a:rPr lang="zh-CN" altLang="en-GB" dirty="0"/>
              <a:t>　　</a:t>
            </a:r>
            <a:r>
              <a:rPr lang="zh-CN" altLang="en-US" dirty="0"/>
              <a:t>每次请求连接平均数据量</a:t>
            </a:r>
            <a:br>
              <a:rPr lang="zh-CN" altLang="en-US" dirty="0"/>
            </a:br>
            <a:r>
              <a:rPr lang="zh-CN" altLang="en-US" dirty="0"/>
              <a:t>　　</a:t>
            </a:r>
            <a:r>
              <a:rPr lang="en-US" altLang="zh-CN" dirty="0"/>
              <a:t>49.4891 </a:t>
            </a:r>
            <a:r>
              <a:rPr lang="en-GB" altLang="zh-CN" dirty="0"/>
              <a:t>fetches/sec, 2.24344e+06 bytes/sec</a:t>
            </a:r>
            <a:br>
              <a:rPr lang="en-GB" altLang="zh-CN" dirty="0"/>
            </a:br>
            <a:r>
              <a:rPr lang="zh-CN" altLang="en-GB" dirty="0"/>
              <a:t>　　</a:t>
            </a:r>
            <a:r>
              <a:rPr lang="zh-CN" altLang="en-US" dirty="0"/>
              <a:t>每秒的响应请求连接数，每秒传输的数据量</a:t>
            </a:r>
            <a:br>
              <a:rPr lang="zh-CN" altLang="en-US" dirty="0"/>
            </a:br>
            <a:r>
              <a:rPr lang="zh-CN" altLang="en-US" dirty="0"/>
              <a:t>　　</a:t>
            </a:r>
            <a:r>
              <a:rPr lang="en-GB" altLang="zh-CN" dirty="0" err="1"/>
              <a:t>msecs</a:t>
            </a:r>
            <a:r>
              <a:rPr lang="en-GB" altLang="zh-CN" dirty="0"/>
              <a:t>/connect: 112.466 mean, 157.051 max, 103.031 min</a:t>
            </a:r>
            <a:br>
              <a:rPr lang="en-GB" altLang="zh-CN" dirty="0"/>
            </a:br>
            <a:r>
              <a:rPr lang="zh-CN" altLang="en-GB" dirty="0"/>
              <a:t>　　</a:t>
            </a:r>
            <a:r>
              <a:rPr lang="zh-CN" altLang="en-US" dirty="0"/>
              <a:t>每次连接平均响应时间，最大时间，最小时间</a:t>
            </a:r>
            <a:br>
              <a:rPr lang="zh-CN" altLang="en-US" dirty="0"/>
            </a:br>
            <a:r>
              <a:rPr lang="zh-CN" altLang="en-US" dirty="0"/>
              <a:t>　　</a:t>
            </a:r>
            <a:r>
              <a:rPr lang="en-GB" altLang="zh-CN" dirty="0" err="1"/>
              <a:t>msecs</a:t>
            </a:r>
            <a:r>
              <a:rPr lang="en-GB" altLang="zh-CN" dirty="0"/>
              <a:t>/first-response: 1053.73 mean, 2466.83 max, 179.647 min</a:t>
            </a:r>
            <a:br>
              <a:rPr lang="en-GB" altLang="zh-CN" dirty="0"/>
            </a:br>
            <a:r>
              <a:rPr lang="zh-CN" altLang="en-GB" dirty="0"/>
              <a:t>　　</a:t>
            </a:r>
            <a:r>
              <a:rPr lang="zh-CN" altLang="en-US" dirty="0"/>
              <a:t>每次连接平均返回时间，最大，最小。</a:t>
            </a:r>
            <a:br>
              <a:rPr lang="zh-CN" altLang="en-US" dirty="0"/>
            </a:br>
            <a:r>
              <a:rPr lang="zh-CN" altLang="en-US" dirty="0"/>
              <a:t>　　</a:t>
            </a:r>
            <a:r>
              <a:rPr lang="en-GB" altLang="zh-CN" dirty="0"/>
              <a:t>HTTP response codes:</a:t>
            </a:r>
            <a:br>
              <a:rPr lang="en-GB" altLang="zh-CN" dirty="0"/>
            </a:br>
            <a:r>
              <a:rPr lang="zh-CN" altLang="en-GB" dirty="0"/>
              <a:t>　　</a:t>
            </a:r>
            <a:r>
              <a:rPr lang="en-GB" altLang="zh-CN" dirty="0"/>
              <a:t>code 200 -- 495</a:t>
            </a:r>
            <a:br>
              <a:rPr lang="en-GB" altLang="zh-CN" dirty="0"/>
            </a:br>
            <a:r>
              <a:rPr lang="zh-CN" altLang="en-GB" dirty="0"/>
              <a:t>　　</a:t>
            </a:r>
            <a:r>
              <a:rPr lang="en-GB" altLang="zh-CN" dirty="0"/>
              <a:t>HTTP</a:t>
            </a:r>
            <a:r>
              <a:rPr lang="zh-CN" altLang="en-US" dirty="0"/>
              <a:t>返回码：</a:t>
            </a:r>
            <a:r>
              <a:rPr lang="en-US" altLang="zh-CN" dirty="0"/>
              <a:t>200 </a:t>
            </a:r>
            <a:r>
              <a:rPr lang="zh-CN" altLang="en-US" dirty="0"/>
              <a:t>，一共</a:t>
            </a:r>
            <a:r>
              <a:rPr lang="en-US" altLang="zh-CN" dirty="0"/>
              <a:t>495</a:t>
            </a:r>
            <a:r>
              <a:rPr lang="zh-CN" altLang="en-US" dirty="0"/>
              <a:t>次。</a:t>
            </a:r>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9</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blipFill dpi="0" rotWithShape="1">
          <a:blip r:embed="rId2" cstate="print">
            <a:alphaModFix amt="18000"/>
            <a:lum/>
          </a:blip>
          <a:srcRect/>
          <a:stretch>
            <a:fillRect l="-14000" r="-11000"/>
          </a:stretch>
        </a:blipFill>
        <a:effectLst/>
      </p:bgPr>
    </p:bg>
    <p:spTree>
      <p:nvGrpSpPr>
        <p:cNvPr id="1" name=""/>
        <p:cNvGrpSpPr/>
        <p:nvPr/>
      </p:nvGrpSpPr>
      <p:grpSpPr>
        <a:xfrm>
          <a:off x="0" y="0"/>
          <a:ext cx="0" cy="0"/>
          <a:chOff x="0" y="0"/>
          <a:chExt cx="0" cy="0"/>
        </a:xfrm>
      </p:grpSpPr>
      <p:sp>
        <p:nvSpPr>
          <p:cNvPr id="12" name="矩形 11"/>
          <p:cNvSpPr/>
          <p:nvPr userDrawn="1"/>
        </p:nvSpPr>
        <p:spPr>
          <a:xfrm>
            <a:off x="0" y="0"/>
            <a:ext cx="9144000" cy="2348880"/>
          </a:xfrm>
          <a:prstGeom prst="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3">
            <a:schemeClr val="lt1"/>
          </a:lnRef>
          <a:fillRef idx="1">
            <a:schemeClr val="accent1"/>
          </a:fillRef>
          <a:effectRef idx="1">
            <a:schemeClr val="accent1"/>
          </a:effectRef>
          <a:fontRef idx="minor">
            <a:schemeClr val="lt1"/>
          </a:fontRef>
        </p:style>
        <p:txBody>
          <a:bodyPr anchor="ctr"/>
          <a:lstStyle/>
          <a:p>
            <a:pPr>
              <a:defRPr/>
            </a:pPr>
            <a:endParaRPr lang="zh-CN" altLang="en-US" dirty="0">
              <a:ln>
                <a:solidFill>
                  <a:schemeClr val="tx2">
                    <a:lumMod val="60000"/>
                    <a:lumOff val="40000"/>
                  </a:schemeClr>
                </a:solidFill>
              </a:ln>
              <a:solidFill>
                <a:schemeClr val="tx2"/>
              </a:solidFill>
              <a:effectLst>
                <a:outerShdw blurRad="50800" dist="38100" dir="2700000" algn="tl" rotWithShape="0">
                  <a:prstClr val="black">
                    <a:alpha val="40000"/>
                  </a:prstClr>
                </a:outerShdw>
              </a:effectLst>
            </a:endParaRPr>
          </a:p>
        </p:txBody>
      </p:sp>
      <p:sp>
        <p:nvSpPr>
          <p:cNvPr id="4" name="日期占位符 3"/>
          <p:cNvSpPr>
            <a:spLocks noGrp="1"/>
          </p:cNvSpPr>
          <p:nvPr>
            <p:ph type="dt" sz="half" idx="10"/>
          </p:nvPr>
        </p:nvSpPr>
        <p:spPr/>
        <p:txBody>
          <a:bodyPr/>
          <a:lstStyle/>
          <a:p>
            <a:fld id="{F34EAC58-701C-4C91-B5B0-569B82A1EED8}" type="datetimeFigureOut">
              <a:rPr lang="zh-CN" altLang="en-US" smtClean="0"/>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t>‹#›</a:t>
            </a:fld>
            <a:endParaRPr lang="zh-CN" altLang="en-US"/>
          </a:p>
        </p:txBody>
      </p:sp>
      <p:sp>
        <p:nvSpPr>
          <p:cNvPr id="10" name="矩形 9"/>
          <p:cNvSpPr/>
          <p:nvPr userDrawn="1"/>
        </p:nvSpPr>
        <p:spPr>
          <a:xfrm>
            <a:off x="0" y="2385566"/>
            <a:ext cx="9144000" cy="17463"/>
          </a:xfrm>
          <a:prstGeom prst="rect">
            <a:avLst/>
          </a:prstGeom>
          <a:solidFill>
            <a:schemeClr val="bg2"/>
          </a:solidFill>
          <a:ln>
            <a:noFill/>
          </a:ln>
        </p:spPr>
        <p:style>
          <a:lnRef idx="3">
            <a:schemeClr val="lt1"/>
          </a:lnRef>
          <a:fillRef idx="1">
            <a:schemeClr val="accent1"/>
          </a:fillRef>
          <a:effectRef idx="1">
            <a:schemeClr val="accent1"/>
          </a:effectRef>
          <a:fontRef idx="minor">
            <a:schemeClr val="lt1"/>
          </a:fontRef>
        </p:style>
        <p:txBody>
          <a:bodyPr anchor="ctr"/>
          <a:lstStyle/>
          <a:p>
            <a:pPr>
              <a:defRPr/>
            </a:pPr>
            <a:endParaRPr lang="zh-CN" altLang="en-US" dirty="0">
              <a:ln>
                <a:solidFill>
                  <a:schemeClr val="tx2">
                    <a:lumMod val="60000"/>
                    <a:lumOff val="40000"/>
                  </a:schemeClr>
                </a:solidFill>
              </a:ln>
              <a:solidFill>
                <a:schemeClr val="tx2"/>
              </a:solidFill>
            </a:endParaRPr>
          </a:p>
        </p:txBody>
      </p:sp>
      <p:pic>
        <p:nvPicPr>
          <p:cNvPr id="11" name="图片 10" descr="横版组合（白色）——透明.png"/>
          <p:cNvPicPr>
            <a:picLocks noChangeAspect="1"/>
          </p:cNvPicPr>
          <p:nvPr userDrawn="1"/>
        </p:nvPicPr>
        <p:blipFill>
          <a:blip r:embed="rId3"/>
          <a:stretch>
            <a:fillRect/>
          </a:stretch>
        </p:blipFill>
        <p:spPr>
          <a:xfrm>
            <a:off x="2000232" y="714356"/>
            <a:ext cx="4739757" cy="100013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34EAC58-701C-4C91-B5B0-569B82A1EED8}" type="datetimeFigureOut">
              <a:rPr lang="zh-CN" altLang="en-US" smtClean="0"/>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34EAC58-701C-4C91-B5B0-569B82A1EED8}" type="datetimeFigureOut">
              <a:rPr lang="zh-CN" altLang="en-US" smtClean="0"/>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34EAC58-701C-4C91-B5B0-569B82A1EED8}" type="datetimeFigureOut">
              <a:rPr lang="zh-CN" altLang="en-US" smtClean="0"/>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572264" y="6492875"/>
            <a:ext cx="2133600" cy="365125"/>
          </a:xfrm>
        </p:spPr>
        <p:txBody>
          <a:bodyPr/>
          <a:lstStyle/>
          <a:p>
            <a:fld id="{04CF5F1E-8A68-4E27-9A5E-D196D58037A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34EAC58-701C-4C91-B5B0-569B82A1EED8}" type="datetimeFigureOut">
              <a:rPr lang="zh-CN" altLang="en-US" smtClean="0"/>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34EAC58-701C-4C91-B5B0-569B82A1EED8}" type="datetimeFigureOut">
              <a:rPr lang="zh-CN" altLang="en-US" smtClean="0"/>
              <a:t>2018/12/25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CF5F1E-8A68-4E27-9A5E-D196D58037A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34EAC58-701C-4C91-B5B0-569B82A1EED8}" type="datetimeFigureOut">
              <a:rPr lang="zh-CN" altLang="en-US" smtClean="0"/>
              <a:t>2018/12/25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4CF5F1E-8A68-4E27-9A5E-D196D58037A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34EAC58-701C-4C91-B5B0-569B82A1EED8}" type="datetimeFigureOut">
              <a:rPr lang="zh-CN" altLang="en-US" smtClean="0"/>
              <a:t>2018/12/25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4CF5F1E-8A68-4E27-9A5E-D196D58037A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34EAC58-701C-4C91-B5B0-569B82A1EED8}" type="datetimeFigureOut">
              <a:rPr lang="zh-CN" altLang="en-US" smtClean="0"/>
              <a:t>2018/12/25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4CF5F1E-8A68-4E27-9A5E-D196D58037A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34EAC58-701C-4C91-B5B0-569B82A1EED8}" type="datetimeFigureOut">
              <a:rPr lang="zh-CN" altLang="en-US" smtClean="0"/>
              <a:t>2018/12/25</a:t>
            </a:fld>
            <a:endParaRPr lang="zh-CN" altLang="en-US"/>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04CF5F1E-8A68-4E27-9A5E-D196D58037A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34EAC58-701C-4C91-B5B0-569B82A1EED8}" type="datetimeFigureOut">
              <a:rPr lang="zh-CN" altLang="en-US" smtClean="0"/>
              <a:t>2018/12/25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CF5F1E-8A68-4E27-9A5E-D196D58037A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0007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4EAC58-701C-4C91-B5B0-569B82A1EED8}" type="datetimeFigureOut">
              <a:rPr lang="zh-CN" altLang="en-US" smtClean="0"/>
              <a:t>2018/12/25</a:t>
            </a:fld>
            <a:endParaRPr lang="zh-CN" altLang="en-US"/>
          </a:p>
        </p:txBody>
      </p:sp>
      <p:sp>
        <p:nvSpPr>
          <p:cNvPr id="5" name="页脚占位符 4"/>
          <p:cNvSpPr>
            <a:spLocks noGrp="1"/>
          </p:cNvSpPr>
          <p:nvPr>
            <p:ph type="ftr" sz="quarter" idx="3"/>
          </p:nvPr>
        </p:nvSpPr>
        <p:spPr>
          <a:xfrm>
            <a:off x="3124200" y="630007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0007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CF5F1E-8A68-4E27-9A5E-D196D58037A6}" type="slidenum">
              <a:rPr lang="zh-CN" altLang="en-US" smtClean="0"/>
              <a:t>‹#›</a:t>
            </a:fld>
            <a:endParaRPr lang="zh-CN" altLang="en-US"/>
          </a:p>
        </p:txBody>
      </p:sp>
      <p:pic>
        <p:nvPicPr>
          <p:cNvPr id="9" name="图片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855556" y="6352162"/>
            <a:ext cx="4143372" cy="477702"/>
          </a:xfrm>
          <a:prstGeom prst="rect">
            <a:avLst/>
          </a:prstGeom>
        </p:spPr>
      </p:pic>
      <p:pic>
        <p:nvPicPr>
          <p:cNvPr id="10" name="图片 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40680" y="6337763"/>
            <a:ext cx="4214810" cy="478033"/>
          </a:xfrm>
          <a:prstGeom prst="rect">
            <a:avLst/>
          </a:prstGeom>
        </p:spPr>
      </p:pic>
      <p:pic>
        <p:nvPicPr>
          <p:cNvPr id="11" name="图片 10" descr="单独徽章——透明.png"/>
          <p:cNvPicPr>
            <a:picLocks noChangeAspect="1"/>
          </p:cNvPicPr>
          <p:nvPr userDrawn="1"/>
        </p:nvPicPr>
        <p:blipFill>
          <a:blip r:embed="rId15" cstate="print"/>
          <a:stretch>
            <a:fillRect/>
          </a:stretch>
        </p:blipFill>
        <p:spPr>
          <a:xfrm>
            <a:off x="4357686" y="6357934"/>
            <a:ext cx="500066" cy="500066"/>
          </a:xfrm>
          <a:prstGeom prst="rect">
            <a:avLst/>
          </a:prstGeom>
        </p:spPr>
      </p:pic>
      <p:pic>
        <p:nvPicPr>
          <p:cNvPr id="12" name="图片 11" descr="横版组合——透明.png"/>
          <p:cNvPicPr>
            <a:picLocks noChangeAspect="1"/>
          </p:cNvPicPr>
          <p:nvPr userDrawn="1"/>
        </p:nvPicPr>
        <p:blipFill>
          <a:blip r:embed="rId16"/>
          <a:srcRect l="20403"/>
          <a:stretch>
            <a:fillRect/>
          </a:stretch>
        </p:blipFill>
        <p:spPr>
          <a:xfrm>
            <a:off x="6572264" y="142852"/>
            <a:ext cx="2428892" cy="63989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csiie.herokuapp.com/"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mailto:chengzijun@iie.ac.cn" TargetMode="External"/><Relationship Id="rId7" Type="http://schemas.openxmlformats.org/officeDocument/2006/relationships/hyperlink" Target="https://csiie.herokuapp.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github.com/chengmonk/Courses" TargetMode="External"/><Relationship Id="rId5" Type="http://schemas.openxmlformats.org/officeDocument/2006/relationships/hyperlink" Target="mailto:liyan@iie.ac.cn" TargetMode="External"/><Relationship Id="rId4" Type="http://schemas.openxmlformats.org/officeDocument/2006/relationships/hyperlink" Target="mailto:dufuqiang@iie.ac.cn"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39752" y="3356992"/>
            <a:ext cx="4358886" cy="923330"/>
          </a:xfrm>
          <a:prstGeom prst="rect">
            <a:avLst/>
          </a:prstGeom>
          <a:noFill/>
        </p:spPr>
        <p:txBody>
          <a:bodyPr wrap="non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rPr>
              <a:t>果壳选课系统</a:t>
            </a:r>
          </a:p>
        </p:txBody>
      </p:sp>
      <p:sp>
        <p:nvSpPr>
          <p:cNvPr id="3" name="文本框 2"/>
          <p:cNvSpPr txBox="1"/>
          <p:nvPr/>
        </p:nvSpPr>
        <p:spPr>
          <a:xfrm>
            <a:off x="3272700" y="5013176"/>
            <a:ext cx="2666114" cy="646331"/>
          </a:xfrm>
          <a:prstGeom prst="rect">
            <a:avLst/>
          </a:prstGeom>
          <a:noFill/>
        </p:spPr>
        <p:txBody>
          <a:bodyPr wrap="none" rtlCol="0">
            <a:spAutoFit/>
          </a:bodyPr>
          <a:lstStyle/>
          <a:p>
            <a:r>
              <a:rPr kumimoji="1" lang="zh-CN" altLang="en-US" dirty="0"/>
              <a:t>程子俊    杜富强     李   妍</a:t>
            </a:r>
            <a:endParaRPr kumimoji="1" lang="en-US" altLang="zh-CN" dirty="0"/>
          </a:p>
          <a:p>
            <a:pPr algn="ctr"/>
            <a:r>
              <a:rPr kumimoji="1" lang="en-US" altLang="zh-CN" dirty="0"/>
              <a:t>2018.12.25</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9552" y="1988840"/>
            <a:ext cx="7920880"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邮件系统和公告系统</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学生角色学分统计功能和课表生成功能实现</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学生和老师角色功能实现</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endParaRPr lang="en-US" altLang="zh-CN" sz="2800" dirty="0"/>
          </a:p>
        </p:txBody>
      </p:sp>
      <p:sp>
        <p:nvSpPr>
          <p:cNvPr id="2" name="文本框 1"/>
          <p:cNvSpPr txBox="1"/>
          <p:nvPr/>
        </p:nvSpPr>
        <p:spPr>
          <a:xfrm>
            <a:off x="683568" y="404664"/>
            <a:ext cx="4176464" cy="769441"/>
          </a:xfrm>
          <a:prstGeom prst="rect">
            <a:avLst/>
          </a:prstGeom>
          <a:noFill/>
        </p:spPr>
        <p:txBody>
          <a:bodyPr wrap="square" rtlCol="0">
            <a:spAutoFit/>
          </a:bodyPr>
          <a:lstStyle/>
          <a:p>
            <a:r>
              <a:rPr lang="zh-CN" altLang="en-US" sz="4400" dirty="0"/>
              <a:t>系统设计与实现</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87724" y="2890391"/>
            <a:ext cx="4968552" cy="1077218"/>
          </a:xfrm>
          <a:prstGeom prst="rect">
            <a:avLst/>
          </a:prstGeom>
          <a:noFill/>
        </p:spPr>
        <p:txBody>
          <a:bodyPr wrap="square" rtlCol="0">
            <a:spAutoFit/>
          </a:bodyPr>
          <a:lstStyle/>
          <a:p>
            <a:pPr algn="ctr"/>
            <a:r>
              <a:rPr lang="zh-CN" altLang="en-US" sz="3200" dirty="0"/>
              <a:t>邮件系统和公告系统</a:t>
            </a:r>
            <a:endParaRPr lang="en-US" altLang="zh-CN" sz="3200" dirty="0"/>
          </a:p>
          <a:p>
            <a:pPr algn="ctr"/>
            <a:r>
              <a:rPr lang="zh-CN" altLang="en-US" sz="3200" dirty="0"/>
              <a:t>程子俊</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925" y="188640"/>
            <a:ext cx="5112568" cy="1143000"/>
          </a:xfrm>
        </p:spPr>
        <p:txBody>
          <a:bodyPr>
            <a:noAutofit/>
          </a:bodyPr>
          <a:lstStyle/>
          <a:p>
            <a:r>
              <a:rPr lang="zh-CN" altLang="en-US" sz="3200" b="1" dirty="0"/>
              <a:t>面向所有用户的邮件系统</a:t>
            </a:r>
          </a:p>
        </p:txBody>
      </p:sp>
      <p:sp>
        <p:nvSpPr>
          <p:cNvPr id="3" name="内容占位符 2"/>
          <p:cNvSpPr>
            <a:spLocks noGrp="1"/>
          </p:cNvSpPr>
          <p:nvPr>
            <p:ph idx="1"/>
          </p:nvPr>
        </p:nvSpPr>
        <p:spPr>
          <a:xfrm>
            <a:off x="457200" y="1600201"/>
            <a:ext cx="7571184" cy="604664"/>
          </a:xfrm>
        </p:spPr>
        <p:txBody>
          <a:bodyPr/>
          <a:lstStyle/>
          <a:p>
            <a:r>
              <a:rPr lang="zh-CN" altLang="en-US" b="1" dirty="0"/>
              <a:t>用户注册激活</a:t>
            </a:r>
          </a:p>
        </p:txBody>
      </p:sp>
      <p:pic>
        <p:nvPicPr>
          <p:cNvPr id="2050" name="Picture 2" descr="https://github.com/chengmonk/Courses/raw/master/lib/邮件激活流程图.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8" y="2473426"/>
            <a:ext cx="8890000" cy="2336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dirty="0"/>
              <a:t>用户</a:t>
            </a:r>
            <a:r>
              <a:rPr lang="en-US" altLang="zh-CN" sz="3200" dirty="0"/>
              <a:t>·</a:t>
            </a:r>
            <a:r>
              <a:rPr lang="zh-CN" altLang="en-US" sz="3200" dirty="0"/>
              <a:t>注册激活</a:t>
            </a:r>
          </a:p>
        </p:txBody>
      </p:sp>
      <p:grpSp>
        <p:nvGrpSpPr>
          <p:cNvPr id="40" name="组合 39"/>
          <p:cNvGrpSpPr/>
          <p:nvPr/>
        </p:nvGrpSpPr>
        <p:grpSpPr>
          <a:xfrm>
            <a:off x="4283968" y="2012671"/>
            <a:ext cx="4608512" cy="2832657"/>
            <a:chOff x="2602088" y="1253067"/>
            <a:chExt cx="6987821" cy="4140425"/>
          </a:xfrm>
          <a:solidFill>
            <a:srgbClr val="3F3E40"/>
          </a:solidFill>
        </p:grpSpPr>
        <p:sp>
          <p:nvSpPr>
            <p:cNvPr id="41" name="流程图: 可选过程 40"/>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流程图: 可选过程 41"/>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3" name="流程图: 可选过程 42"/>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4" name="流程图: 可选过程 43"/>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dirty="0">
                  <a:ln>
                    <a:noFill/>
                  </a:ln>
                  <a:solidFill>
                    <a:prstClr val="white"/>
                  </a:solidFill>
                  <a:effectLst/>
                  <a:uLnTx/>
                  <a:uFillTx/>
                  <a:latin typeface="等线" panose="02010600030101010101" charset="-122"/>
                  <a:ea typeface="等线" panose="02010600030101010101" charset="-122"/>
                  <a:cs typeface="+mn-cs"/>
                </a:rPr>
                <a:t>Index</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5" name="流程图: 可选过程 44"/>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Sessions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6" name="流程图: 可选过程 45"/>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Mailer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7" name="流程图: 磁盘 46"/>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48" name="直接箭头连接符 47"/>
            <p:cNvCxnSpPr>
              <a:stCxn id="41" idx="3"/>
              <a:endCxn id="42"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2" idx="2"/>
              <a:endCxn id="45"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45" idx="3"/>
              <a:endCxn id="44"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44" idx="0"/>
              <a:endCxn id="43"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文本框 40"/>
          <p:cNvSpPr>
            <a:spLocks noChangeArrowheads="1"/>
          </p:cNvSpPr>
          <p:nvPr/>
        </p:nvSpPr>
        <p:spPr bwMode="auto">
          <a:xfrm>
            <a:off x="715747" y="2271589"/>
            <a:ext cx="3327665" cy="2048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ea typeface="微软雅黑" panose="020B0503020204020204" pitchFamily="34" charset="-122"/>
                <a:sym typeface="Arial" panose="020B0604020202020204" pitchFamily="34"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引入</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mailer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模型；</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Sessions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添加发送激活邮件的方法；</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Users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添加接收处理用户发起激活账户的请求的方法</a:t>
            </a:r>
            <a:endParaRPr lang="en-US" altLang="zh-CN" sz="1400" b="1" dirty="0">
              <a:solidFill>
                <a:schemeClr val="tx1">
                  <a:lumMod val="65000"/>
                  <a:lumOff val="35000"/>
                </a:schemeClr>
              </a:solidFill>
              <a:latin typeface="+mn-ea"/>
              <a:ea typeface="+mn-ea"/>
              <a:sym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github.com/chengmonk/Courses/raw/master/lib/activ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052736"/>
            <a:ext cx="8890000" cy="42418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6022" y="5517232"/>
            <a:ext cx="8971481" cy="369332"/>
          </a:xfrm>
          <a:prstGeom prst="rect">
            <a:avLst/>
          </a:prstGeom>
        </p:spPr>
        <p:txBody>
          <a:bodyPr wrap="square">
            <a:spAutoFit/>
          </a:bodyPr>
          <a:lstStyle/>
          <a:p>
            <a:r>
              <a:rPr lang="zh-CN" altLang="en-US" dirty="0"/>
              <a:t>点击完右上角注册按钮后，进入注册页面，填写注册信息，完成后点击注册按钮。</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github.com/chengmonk/Courses/raw/master/lib/activ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060848"/>
            <a:ext cx="8890000" cy="10033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67544" y="3573016"/>
            <a:ext cx="8208912" cy="646331"/>
          </a:xfrm>
          <a:prstGeom prst="rect">
            <a:avLst/>
          </a:prstGeom>
        </p:spPr>
        <p:txBody>
          <a:bodyPr wrap="square">
            <a:spAutoFit/>
          </a:bodyPr>
          <a:lstStyle/>
          <a:p>
            <a:r>
              <a:rPr lang="zh-CN" altLang="en-US" dirty="0"/>
              <a:t>系统校验注册信息，都符合后存储到数据库中，并且给用户发一封激活邮件，邮件发送成功后，返回到主页。</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github.com/chengmonk/Courses/raw/master/lib/activ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101850"/>
            <a:ext cx="8890000" cy="26543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39552" y="4772628"/>
            <a:ext cx="7704856" cy="369332"/>
          </a:xfrm>
          <a:prstGeom prst="rect">
            <a:avLst/>
          </a:prstGeom>
        </p:spPr>
        <p:txBody>
          <a:bodyPr wrap="square">
            <a:spAutoFit/>
          </a:bodyPr>
          <a:lstStyle/>
          <a:p>
            <a:r>
              <a:rPr lang="zh-CN" altLang="en-US" dirty="0"/>
              <a:t>登录注册时所用的邮箱，会收到以上内容，点击邮件中的链接将账户激活。</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github.com/chengmonk/Courses/raw/master/lib/active/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2060848"/>
            <a:ext cx="8890000" cy="10033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144893" y="3244334"/>
            <a:ext cx="4854214" cy="369332"/>
          </a:xfrm>
          <a:prstGeom prst="rect">
            <a:avLst/>
          </a:prstGeom>
        </p:spPr>
        <p:txBody>
          <a:bodyPr wrap="none">
            <a:spAutoFit/>
          </a:bodyPr>
          <a:lstStyle/>
          <a:p>
            <a:r>
              <a:rPr lang="zh-CN" altLang="en-US" dirty="0"/>
              <a:t>点击链接后，成功激活会返回如上图的提示。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112568" cy="1143000"/>
          </a:xfrm>
        </p:spPr>
        <p:txBody>
          <a:bodyPr>
            <a:noAutofit/>
          </a:bodyPr>
          <a:lstStyle/>
          <a:p>
            <a:r>
              <a:rPr lang="zh-CN" altLang="en-US" sz="3600" dirty="0"/>
              <a:t>面向所有用户的邮件系统</a:t>
            </a:r>
          </a:p>
        </p:txBody>
      </p:sp>
      <p:sp>
        <p:nvSpPr>
          <p:cNvPr id="3" name="内容占位符 2"/>
          <p:cNvSpPr>
            <a:spLocks noGrp="1"/>
          </p:cNvSpPr>
          <p:nvPr>
            <p:ph idx="1"/>
          </p:nvPr>
        </p:nvSpPr>
        <p:spPr>
          <a:xfrm>
            <a:off x="457200" y="1600201"/>
            <a:ext cx="7571184" cy="604664"/>
          </a:xfrm>
        </p:spPr>
        <p:txBody>
          <a:bodyPr>
            <a:normAutofit/>
          </a:bodyPr>
          <a:lstStyle/>
          <a:p>
            <a:r>
              <a:rPr lang="zh-CN" altLang="en-US" sz="2400" dirty="0"/>
              <a:t>用户找回密码</a:t>
            </a:r>
          </a:p>
        </p:txBody>
      </p:sp>
      <p:pic>
        <p:nvPicPr>
          <p:cNvPr id="3074" name="Picture 2" descr="https://github.com/chengmonk/Courses/raw/master/lib/邮件重置密码.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473426"/>
            <a:ext cx="8890000" cy="287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用户</a:t>
            </a:r>
            <a:r>
              <a:rPr lang="en-US" altLang="zh-CN" sz="3600" dirty="0"/>
              <a:t>·</a:t>
            </a:r>
            <a:r>
              <a:rPr lang="zh-CN" altLang="en-US" sz="3600" dirty="0"/>
              <a:t>找回密码</a:t>
            </a:r>
          </a:p>
        </p:txBody>
      </p:sp>
      <p:grpSp>
        <p:nvGrpSpPr>
          <p:cNvPr id="40" name="组合 39"/>
          <p:cNvGrpSpPr/>
          <p:nvPr/>
        </p:nvGrpSpPr>
        <p:grpSpPr>
          <a:xfrm>
            <a:off x="4283968" y="2012671"/>
            <a:ext cx="4734272" cy="2832657"/>
            <a:chOff x="2602088" y="1253067"/>
            <a:chExt cx="7178508" cy="4140425"/>
          </a:xfrm>
          <a:solidFill>
            <a:srgbClr val="3F3E40"/>
          </a:solidFill>
        </p:grpSpPr>
        <p:sp>
          <p:nvSpPr>
            <p:cNvPr id="41" name="流程图: 可选过程 40"/>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流程图: 可选过程 41"/>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3" name="流程图: 可选过程 42"/>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4" name="流程图: 可选过程 43"/>
            <p:cNvSpPr/>
            <p:nvPr/>
          </p:nvSpPr>
          <p:spPr>
            <a:xfrm>
              <a:off x="7852643" y="3016955"/>
              <a:ext cx="1927953"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/Session/forgot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5" name="流程图: 可选过程 44"/>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Sessions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6" name="流程图: 可选过程 45"/>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Mailer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7" name="流程图: 磁盘 46"/>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48" name="直接箭头连接符 47"/>
            <p:cNvCxnSpPr>
              <a:stCxn id="41" idx="3"/>
              <a:endCxn id="42"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2" idx="2"/>
              <a:endCxn id="45"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45" idx="3"/>
              <a:endCxn id="44" idx="1"/>
            </p:cNvCxnSpPr>
            <p:nvPr/>
          </p:nvCxnSpPr>
          <p:spPr>
            <a:xfrm>
              <a:off x="6869287" y="3323280"/>
              <a:ext cx="983357"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44" idx="0"/>
              <a:endCxn id="43"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文本框 40"/>
          <p:cNvSpPr>
            <a:spLocks noChangeArrowheads="1"/>
          </p:cNvSpPr>
          <p:nvPr/>
        </p:nvSpPr>
        <p:spPr bwMode="auto">
          <a:xfrm>
            <a:off x="715747" y="2271589"/>
            <a:ext cx="3327665" cy="3341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ea typeface="微软雅黑" panose="020B0503020204020204" pitchFamily="34" charset="-122"/>
                <a:sym typeface="Arial" panose="020B0604020202020204" pitchFamily="34"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引入</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mailer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模型；</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Sessions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添加发送重置密码邮件的方法；</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Sessions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添加接收处理用户发起激活账户的请求的方法</a:t>
            </a:r>
            <a:endPar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endParaRPr>
          </a:p>
          <a:p>
            <a:pPr>
              <a:lnSpc>
                <a:spcPct val="150000"/>
              </a:lnSpc>
            </a:pP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Sessions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的</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reset</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方法中对</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http</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请求中的参数进行校验，成功后执行</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reset</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act</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方法显示重置密码界面。</a:t>
            </a:r>
            <a:endParaRPr lang="en-US" altLang="zh-CN" sz="1400" b="1" dirty="0">
              <a:solidFill>
                <a:schemeClr val="tx1">
                  <a:lumMod val="65000"/>
                  <a:lumOff val="35000"/>
                </a:schemeClr>
              </a:solidFill>
              <a:latin typeface="+mn-ea"/>
              <a:ea typeface="+mn-ea"/>
              <a:sym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112568" cy="1143000"/>
          </a:xfrm>
        </p:spPr>
        <p:txBody>
          <a:bodyPr/>
          <a:lstStyle/>
          <a:p>
            <a:r>
              <a:rPr lang="zh-CN" altLang="en-US" dirty="0"/>
              <a:t>目录</a:t>
            </a:r>
          </a:p>
        </p:txBody>
      </p:sp>
      <p:sp>
        <p:nvSpPr>
          <p:cNvPr id="3" name="内容占位符 2"/>
          <p:cNvSpPr>
            <a:spLocks noGrp="1"/>
          </p:cNvSpPr>
          <p:nvPr>
            <p:ph idx="1"/>
          </p:nvPr>
        </p:nvSpPr>
        <p:spPr/>
        <p:txBody>
          <a:bodyPr/>
          <a:lstStyle/>
          <a:p>
            <a:r>
              <a:rPr lang="zh-CN" altLang="en-US" dirty="0"/>
              <a:t>需求分析</a:t>
            </a:r>
            <a:endParaRPr lang="en-US" altLang="zh-CN" dirty="0"/>
          </a:p>
          <a:p>
            <a:r>
              <a:rPr lang="zh-CN" altLang="en-US" dirty="0"/>
              <a:t>系统功能完成情况</a:t>
            </a:r>
            <a:endParaRPr lang="en-US" altLang="zh-CN" dirty="0"/>
          </a:p>
          <a:p>
            <a:r>
              <a:rPr lang="zh-CN" altLang="en-US" dirty="0"/>
              <a:t>系统设计与实现</a:t>
            </a:r>
            <a:endParaRPr lang="en-US" altLang="zh-CN" dirty="0"/>
          </a:p>
          <a:p>
            <a:r>
              <a:rPr lang="zh-CN" altLang="en-US" dirty="0"/>
              <a:t>系统测试</a:t>
            </a:r>
            <a:endParaRPr lang="en-US" altLang="zh-CN" dirty="0"/>
          </a:p>
          <a:p>
            <a:r>
              <a:rPr lang="zh-CN" altLang="en-US" dirty="0"/>
              <a:t>系统演示</a:t>
            </a:r>
            <a:endParaRPr lang="en-US" altLang="zh-CN" dirty="0"/>
          </a:p>
          <a:p>
            <a:r>
              <a:rPr lang="zh-CN" altLang="en-US" dirty="0"/>
              <a:t>功能展望</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github.com/chengmonk/Courses/raw/master/lib/rese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625600"/>
            <a:ext cx="8890000" cy="36068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403648" y="5517232"/>
            <a:ext cx="6624736" cy="369332"/>
          </a:xfrm>
          <a:prstGeom prst="rect">
            <a:avLst/>
          </a:prstGeom>
        </p:spPr>
        <p:txBody>
          <a:bodyPr wrap="square">
            <a:spAutoFit/>
          </a:bodyPr>
          <a:lstStyle/>
          <a:p>
            <a:r>
              <a:rPr lang="zh-CN" altLang="en-US" dirty="0"/>
              <a:t>如果在登录的时候忘记密码，就点击下方的忘记密码链接。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github.com/chengmonk/Courses/raw/master/lib/reset/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051050"/>
            <a:ext cx="8890000" cy="27559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483768" y="5085184"/>
            <a:ext cx="3930884" cy="369332"/>
          </a:xfrm>
          <a:prstGeom prst="rect">
            <a:avLst/>
          </a:prstGeom>
        </p:spPr>
        <p:txBody>
          <a:bodyPr wrap="none">
            <a:spAutoFit/>
          </a:bodyPr>
          <a:lstStyle/>
          <a:p>
            <a:r>
              <a:rPr lang="zh-CN" altLang="en-US" dirty="0"/>
              <a:t>在文本框内输入注册时所使用的邮箱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github.com/chengmonk/Courses/raw/master/lib/reset/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933700"/>
            <a:ext cx="8890000" cy="9906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375725" y="4149080"/>
            <a:ext cx="4392549" cy="369332"/>
          </a:xfrm>
          <a:prstGeom prst="rect">
            <a:avLst/>
          </a:prstGeom>
        </p:spPr>
        <p:txBody>
          <a:bodyPr wrap="none">
            <a:spAutoFit/>
          </a:bodyPr>
          <a:lstStyle/>
          <a:p>
            <a:r>
              <a:rPr lang="zh-CN" altLang="en-US" dirty="0"/>
              <a:t>发送邮件成功后，系统会反馈会一个提示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github.com/chengmonk/Courses/raw/master/lib/reset/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 y="620688"/>
            <a:ext cx="8890000" cy="4826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763688" y="5589240"/>
            <a:ext cx="5760640" cy="369332"/>
          </a:xfrm>
          <a:prstGeom prst="rect">
            <a:avLst/>
          </a:prstGeom>
        </p:spPr>
        <p:txBody>
          <a:bodyPr wrap="square">
            <a:spAutoFit/>
          </a:bodyPr>
          <a:lstStyle/>
          <a:p>
            <a:r>
              <a:rPr lang="zh-CN" altLang="en-US" dirty="0"/>
              <a:t>这是邮箱中收到的内容，点开链接进行重置密码的页面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github.com/chengmonk/Courses/raw/master/lib/reset/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044700"/>
            <a:ext cx="8890000" cy="27686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375725" y="5157192"/>
            <a:ext cx="4392549" cy="369332"/>
          </a:xfrm>
          <a:prstGeom prst="rect">
            <a:avLst/>
          </a:prstGeom>
        </p:spPr>
        <p:txBody>
          <a:bodyPr wrap="none">
            <a:spAutoFit/>
          </a:bodyPr>
          <a:lstStyle/>
          <a:p>
            <a:r>
              <a:rPr lang="zh-CN" altLang="en-US" dirty="0"/>
              <a:t>将修改的密码输入之后点击“重置密码”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github.com/chengmonk/Courses/raw/master/lib/rese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2908300"/>
            <a:ext cx="8890000" cy="10414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991552" y="4365104"/>
            <a:ext cx="1160895" cy="369332"/>
          </a:xfrm>
          <a:prstGeom prst="rect">
            <a:avLst/>
          </a:prstGeom>
        </p:spPr>
        <p:txBody>
          <a:bodyPr wrap="none">
            <a:spAutoFit/>
          </a:bodyPr>
          <a:lstStyle/>
          <a:p>
            <a:r>
              <a:rPr lang="zh-CN" altLang="en-US" dirty="0"/>
              <a:t>修改成功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29589" y="332656"/>
            <a:ext cx="2031325" cy="646331"/>
          </a:xfrm>
          <a:prstGeom prst="rect">
            <a:avLst/>
          </a:prstGeom>
          <a:noFill/>
        </p:spPr>
        <p:txBody>
          <a:bodyPr wrap="none" rtlCol="0">
            <a:spAutoFit/>
          </a:bodyPr>
          <a:lstStyle/>
          <a:p>
            <a:r>
              <a:rPr kumimoji="1" lang="zh-CN" altLang="en-US" sz="3600" dirty="0"/>
              <a:t>成绩推送</a:t>
            </a:r>
          </a:p>
        </p:txBody>
      </p:sp>
      <p:sp>
        <p:nvSpPr>
          <p:cNvPr id="5" name="矩形 4"/>
          <p:cNvSpPr/>
          <p:nvPr/>
        </p:nvSpPr>
        <p:spPr>
          <a:xfrm>
            <a:off x="539552" y="1124744"/>
            <a:ext cx="7398568" cy="646331"/>
          </a:xfrm>
          <a:prstGeom prst="rect">
            <a:avLst/>
          </a:prstGeom>
        </p:spPr>
        <p:txBody>
          <a:bodyPr wrap="square">
            <a:spAutoFit/>
          </a:bodyPr>
          <a:lstStyle/>
          <a:p>
            <a:r>
              <a:rPr lang="zh-CN" altLang="en-US" dirty="0"/>
              <a:t>成绩邮件通知，当教师操作学生的成绩时，对应的学生能够及时通过邮件来知道自己的成绩，如果有何疑问也可以及时与任课老师取得联系。</a:t>
            </a:r>
          </a:p>
        </p:txBody>
      </p:sp>
      <p:pic>
        <p:nvPicPr>
          <p:cNvPr id="25602" name="Picture 2" descr="https://github.com/chengmonk/Courses/raw/master/lib/g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797405"/>
            <a:ext cx="8460849" cy="385573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824519" y="5653135"/>
            <a:ext cx="5227713" cy="369332"/>
          </a:xfrm>
          <a:prstGeom prst="rect">
            <a:avLst/>
          </a:prstGeom>
        </p:spPr>
        <p:txBody>
          <a:bodyPr wrap="none">
            <a:spAutoFit/>
          </a:bodyPr>
          <a:lstStyle/>
          <a:p>
            <a:r>
              <a:rPr lang="zh-CN" altLang="en-US" dirty="0"/>
              <a:t>教师进入成绩管理界面对学生的成绩进行修改。</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s://github.com/chengmonk/Courses/raw/master/lib/g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052736"/>
            <a:ext cx="8890000" cy="41656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691680" y="5373216"/>
            <a:ext cx="6192688" cy="646331"/>
          </a:xfrm>
          <a:prstGeom prst="rect">
            <a:avLst/>
          </a:prstGeom>
        </p:spPr>
        <p:txBody>
          <a:bodyPr wrap="square">
            <a:spAutoFit/>
          </a:bodyPr>
          <a:lstStyle/>
          <a:p>
            <a:r>
              <a:rPr lang="zh-CN" altLang="en-US" dirty="0"/>
              <a:t>点击提交之后会更新学生的成绩，并且会给学生发送一封包含成绩的邮件。这些操作都完成后会在上方进行提示。</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https://github.com/chengmonk/Courses/raw/master/lib/gp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1784350"/>
            <a:ext cx="8890000" cy="32893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771800" y="5229200"/>
            <a:ext cx="3007555" cy="369332"/>
          </a:xfrm>
          <a:prstGeom prst="rect">
            <a:avLst/>
          </a:prstGeom>
        </p:spPr>
        <p:txBody>
          <a:bodyPr wrap="none">
            <a:spAutoFit/>
          </a:bodyPr>
          <a:lstStyle/>
          <a:p>
            <a:r>
              <a:rPr lang="zh-CN" altLang="en-US" dirty="0"/>
              <a:t>这是在邮件中收到的信息。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s://github.com/chengmonk/Courses/raw/master/lib/gp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1530350"/>
            <a:ext cx="8890000" cy="37973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863840" y="5589240"/>
            <a:ext cx="3416320" cy="369332"/>
          </a:xfrm>
          <a:prstGeom prst="rect">
            <a:avLst/>
          </a:prstGeom>
        </p:spPr>
        <p:txBody>
          <a:bodyPr wrap="none">
            <a:spAutoFit/>
          </a:bodyPr>
          <a:lstStyle/>
          <a:p>
            <a:r>
              <a:rPr lang="zh-CN" altLang="en-US" dirty="0"/>
              <a:t>进入选课系统查询自己的成绩。</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112568" cy="1143000"/>
          </a:xfrm>
        </p:spPr>
        <p:txBody>
          <a:bodyPr/>
          <a:lstStyle/>
          <a:p>
            <a:r>
              <a:rPr lang="zh-CN" altLang="en-US" dirty="0"/>
              <a:t>需求分析</a:t>
            </a:r>
          </a:p>
        </p:txBody>
      </p:sp>
      <p:grpSp>
        <p:nvGrpSpPr>
          <p:cNvPr id="4" name="组合 3"/>
          <p:cNvGrpSpPr/>
          <p:nvPr/>
        </p:nvGrpSpPr>
        <p:grpSpPr>
          <a:xfrm>
            <a:off x="35496" y="2421303"/>
            <a:ext cx="2222914" cy="2735889"/>
            <a:chOff x="124875" y="1360669"/>
            <a:chExt cx="2222914" cy="2735889"/>
          </a:xfrm>
        </p:grpSpPr>
        <p:grpSp>
          <p:nvGrpSpPr>
            <p:cNvPr id="5" name="组合 4"/>
            <p:cNvGrpSpPr/>
            <p:nvPr/>
          </p:nvGrpSpPr>
          <p:grpSpPr>
            <a:xfrm>
              <a:off x="124875" y="1360669"/>
              <a:ext cx="2222914" cy="2735889"/>
              <a:chOff x="1125505" y="935980"/>
              <a:chExt cx="3118505" cy="3527977"/>
            </a:xfrm>
          </p:grpSpPr>
          <p:sp>
            <p:nvSpPr>
              <p:cNvPr id="15" name="流程图: 数据 1"/>
              <p:cNvSpPr/>
              <p:nvPr/>
            </p:nvSpPr>
            <p:spPr>
              <a:xfrm rot="16200000" flipH="1">
                <a:off x="976371" y="1254624"/>
                <a:ext cx="493915" cy="195647"/>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6" name="圆角矩形 15"/>
              <p:cNvSpPr/>
              <p:nvPr/>
            </p:nvSpPr>
            <p:spPr>
              <a:xfrm>
                <a:off x="1267256" y="935980"/>
                <a:ext cx="2976754" cy="3527977"/>
              </a:xfrm>
              <a:prstGeom prst="roundRect">
                <a:avLst>
                  <a:gd name="adj" fmla="val 6769"/>
                </a:avLst>
              </a:prstGeom>
              <a:ln w="9525"/>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63898" tIns="31949" rIns="63898" bIns="31949" rtlCol="0" anchor="ctr"/>
              <a:lstStyle/>
              <a:p>
                <a:pPr algn="ctr">
                  <a:lnSpc>
                    <a:spcPct val="120000"/>
                  </a:lnSpc>
                </a:pPr>
                <a:endParaRPr lang="zh-CN" altLang="en-US"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7" name="五边形 16"/>
              <p:cNvSpPr/>
              <p:nvPr/>
            </p:nvSpPr>
            <p:spPr>
              <a:xfrm>
                <a:off x="1125506" y="1209855"/>
                <a:ext cx="1651815" cy="389550"/>
              </a:xfrm>
              <a:prstGeom prst="homePlate">
                <a:avLst>
                  <a:gd name="adj" fmla="val 3346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8" name="TextBox 5"/>
              <p:cNvSpPr txBox="1"/>
              <p:nvPr/>
            </p:nvSpPr>
            <p:spPr>
              <a:xfrm>
                <a:off x="1430718" y="1243325"/>
                <a:ext cx="1095962" cy="305104"/>
              </a:xfrm>
              <a:prstGeom prst="rect">
                <a:avLst/>
              </a:prstGeom>
              <a:noFill/>
            </p:spPr>
            <p:txBody>
              <a:bodyPr wrap="square" lIns="0" tIns="0" rIns="0" bIns="0" rtlCol="0">
                <a:spAutoFit/>
              </a:bodyPr>
              <a:lstStyle>
                <a:defPPr>
                  <a:defRPr lang="zh-CN"/>
                </a:defPPr>
                <a:lvl1pPr>
                  <a:defRPr sz="1400" b="1">
                    <a:solidFill>
                      <a:schemeClr val="bg2">
                        <a:lumMod val="60000"/>
                        <a:lumOff val="40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b="0" dirty="0">
                    <a:solidFill>
                      <a:schemeClr val="bg1"/>
                    </a:solidFill>
                    <a:cs typeface="+mn-ea"/>
                    <a:sym typeface="微软雅黑" panose="020B0503020204020204" pitchFamily="34" charset="-122"/>
                  </a:rPr>
                  <a:t>项目背景</a:t>
                </a:r>
              </a:p>
            </p:txBody>
          </p:sp>
        </p:grpSp>
        <p:grpSp>
          <p:nvGrpSpPr>
            <p:cNvPr id="6" name="组合 5"/>
            <p:cNvGrpSpPr/>
            <p:nvPr/>
          </p:nvGrpSpPr>
          <p:grpSpPr>
            <a:xfrm>
              <a:off x="428359" y="2027982"/>
              <a:ext cx="1903852" cy="338554"/>
              <a:chOff x="428359" y="2027982"/>
              <a:chExt cx="1903852" cy="338554"/>
            </a:xfrm>
          </p:grpSpPr>
          <p:sp>
            <p:nvSpPr>
              <p:cNvPr id="13" name="椭圆 12"/>
              <p:cNvSpPr/>
              <p:nvPr/>
            </p:nvSpPr>
            <p:spPr>
              <a:xfrm>
                <a:off x="428359" y="2079466"/>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14" name="文本框 13"/>
              <p:cNvSpPr txBox="1"/>
              <p:nvPr/>
            </p:nvSpPr>
            <p:spPr>
              <a:xfrm>
                <a:off x="605017" y="2027982"/>
                <a:ext cx="1727194" cy="338554"/>
              </a:xfrm>
              <a:prstGeom prst="rect">
                <a:avLst/>
              </a:prstGeom>
              <a:noFill/>
            </p:spPr>
            <p:txBody>
              <a:bodyPr wrap="square" rtlCol="0">
                <a:spAutoFit/>
              </a:bodyPr>
              <a:lstStyle/>
              <a:p>
                <a:r>
                  <a:rPr lang="zh-CN" altLang="en-US" dirty="0"/>
                  <a:t>现代化教学要求</a:t>
                </a:r>
              </a:p>
            </p:txBody>
          </p:sp>
        </p:grpSp>
        <p:grpSp>
          <p:nvGrpSpPr>
            <p:cNvPr id="7" name="组合 6"/>
            <p:cNvGrpSpPr/>
            <p:nvPr/>
          </p:nvGrpSpPr>
          <p:grpSpPr>
            <a:xfrm>
              <a:off x="428359" y="2578975"/>
              <a:ext cx="1903852" cy="338554"/>
              <a:chOff x="428359" y="2027982"/>
              <a:chExt cx="1903852" cy="338554"/>
            </a:xfrm>
          </p:grpSpPr>
          <p:sp>
            <p:nvSpPr>
              <p:cNvPr id="11" name="椭圆 10"/>
              <p:cNvSpPr/>
              <p:nvPr/>
            </p:nvSpPr>
            <p:spPr>
              <a:xfrm>
                <a:off x="428359" y="2079466"/>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12" name="文本框 11"/>
              <p:cNvSpPr txBox="1"/>
              <p:nvPr/>
            </p:nvSpPr>
            <p:spPr>
              <a:xfrm>
                <a:off x="605017" y="2027982"/>
                <a:ext cx="1727194" cy="338554"/>
              </a:xfrm>
              <a:prstGeom prst="rect">
                <a:avLst/>
              </a:prstGeom>
              <a:noFill/>
            </p:spPr>
            <p:txBody>
              <a:bodyPr wrap="square" rtlCol="0">
                <a:spAutoFit/>
              </a:bodyPr>
              <a:lstStyle/>
              <a:p>
                <a:r>
                  <a:rPr lang="zh-CN" altLang="en-US" dirty="0"/>
                  <a:t>远程共享和管理</a:t>
                </a:r>
              </a:p>
            </p:txBody>
          </p:sp>
        </p:grpSp>
        <p:grpSp>
          <p:nvGrpSpPr>
            <p:cNvPr id="8" name="组合 7"/>
            <p:cNvGrpSpPr/>
            <p:nvPr/>
          </p:nvGrpSpPr>
          <p:grpSpPr>
            <a:xfrm>
              <a:off x="428359" y="3129968"/>
              <a:ext cx="1903852" cy="338554"/>
              <a:chOff x="428359" y="2027982"/>
              <a:chExt cx="1903852" cy="338554"/>
            </a:xfrm>
          </p:grpSpPr>
          <p:sp>
            <p:nvSpPr>
              <p:cNvPr id="9" name="椭圆 8"/>
              <p:cNvSpPr/>
              <p:nvPr/>
            </p:nvSpPr>
            <p:spPr>
              <a:xfrm>
                <a:off x="428359" y="2079466"/>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10" name="文本框 9"/>
              <p:cNvSpPr txBox="1"/>
              <p:nvPr/>
            </p:nvSpPr>
            <p:spPr>
              <a:xfrm>
                <a:off x="605017" y="2027982"/>
                <a:ext cx="1727194" cy="338554"/>
              </a:xfrm>
              <a:prstGeom prst="rect">
                <a:avLst/>
              </a:prstGeom>
              <a:noFill/>
            </p:spPr>
            <p:txBody>
              <a:bodyPr wrap="square" rtlCol="0">
                <a:spAutoFit/>
              </a:bodyPr>
              <a:lstStyle/>
              <a:p>
                <a:r>
                  <a:rPr lang="zh-CN" altLang="en-US" dirty="0"/>
                  <a:t>提升教学的效率</a:t>
                </a:r>
              </a:p>
            </p:txBody>
          </p:sp>
        </p:grpSp>
      </p:grpSp>
      <p:grpSp>
        <p:nvGrpSpPr>
          <p:cNvPr id="19" name="组合 18"/>
          <p:cNvGrpSpPr/>
          <p:nvPr/>
        </p:nvGrpSpPr>
        <p:grpSpPr>
          <a:xfrm>
            <a:off x="2679745" y="2421302"/>
            <a:ext cx="2379510" cy="2735889"/>
            <a:chOff x="-31721" y="1360669"/>
            <a:chExt cx="2379510" cy="2735889"/>
          </a:xfrm>
        </p:grpSpPr>
        <p:grpSp>
          <p:nvGrpSpPr>
            <p:cNvPr id="20" name="组合 19"/>
            <p:cNvGrpSpPr/>
            <p:nvPr/>
          </p:nvGrpSpPr>
          <p:grpSpPr>
            <a:xfrm>
              <a:off x="-31721" y="1360669"/>
              <a:ext cx="2379510" cy="2735889"/>
              <a:chOff x="905818" y="935980"/>
              <a:chExt cx="3338192" cy="3527977"/>
            </a:xfrm>
          </p:grpSpPr>
          <p:sp>
            <p:nvSpPr>
              <p:cNvPr id="32" name="流程图: 数据 79"/>
              <p:cNvSpPr/>
              <p:nvPr/>
            </p:nvSpPr>
            <p:spPr>
              <a:xfrm rot="16200000" flipH="1">
                <a:off x="976371" y="1254624"/>
                <a:ext cx="493915" cy="195647"/>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3" name="圆角矩形 2"/>
              <p:cNvSpPr/>
              <p:nvPr/>
            </p:nvSpPr>
            <p:spPr>
              <a:xfrm>
                <a:off x="905818" y="935980"/>
                <a:ext cx="3338192" cy="3527977"/>
              </a:xfrm>
              <a:prstGeom prst="roundRect">
                <a:avLst>
                  <a:gd name="adj" fmla="val 6769"/>
                </a:avLst>
              </a:prstGeom>
              <a:ln w="9525"/>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63898" tIns="31949" rIns="63898" bIns="31949" rtlCol="0" anchor="ctr"/>
              <a:lstStyle/>
              <a:p>
                <a:pPr algn="ctr">
                  <a:lnSpc>
                    <a:spcPct val="120000"/>
                  </a:lnSpc>
                </a:pPr>
                <a:endParaRPr lang="zh-CN" altLang="en-US"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4" name="五边形 3"/>
              <p:cNvSpPr/>
              <p:nvPr/>
            </p:nvSpPr>
            <p:spPr>
              <a:xfrm>
                <a:off x="1125506" y="1209855"/>
                <a:ext cx="1651815" cy="389550"/>
              </a:xfrm>
              <a:prstGeom prst="homePlate">
                <a:avLst>
                  <a:gd name="adj" fmla="val 3346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5" name="TextBox 5"/>
              <p:cNvSpPr txBox="1"/>
              <p:nvPr/>
            </p:nvSpPr>
            <p:spPr>
              <a:xfrm>
                <a:off x="1430718" y="1243325"/>
                <a:ext cx="1095962" cy="305104"/>
              </a:xfrm>
              <a:prstGeom prst="rect">
                <a:avLst/>
              </a:prstGeom>
              <a:noFill/>
            </p:spPr>
            <p:txBody>
              <a:bodyPr wrap="square" lIns="0" tIns="0" rIns="0" bIns="0" rtlCol="0">
                <a:spAutoFit/>
              </a:bodyPr>
              <a:lstStyle>
                <a:defPPr>
                  <a:defRPr lang="zh-CN"/>
                </a:defPPr>
                <a:lvl1pPr>
                  <a:defRPr sz="1400" b="1">
                    <a:solidFill>
                      <a:schemeClr val="bg2">
                        <a:lumMod val="60000"/>
                        <a:lumOff val="40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b="0" dirty="0">
                    <a:solidFill>
                      <a:schemeClr val="bg1"/>
                    </a:solidFill>
                    <a:cs typeface="+mn-ea"/>
                    <a:sym typeface="微软雅黑" panose="020B0503020204020204" pitchFamily="34" charset="-122"/>
                  </a:rPr>
                  <a:t>原型系统</a:t>
                </a:r>
              </a:p>
            </p:txBody>
          </p:sp>
        </p:grpSp>
        <p:grpSp>
          <p:nvGrpSpPr>
            <p:cNvPr id="21" name="组合 20"/>
            <p:cNvGrpSpPr/>
            <p:nvPr/>
          </p:nvGrpSpPr>
          <p:grpSpPr>
            <a:xfrm>
              <a:off x="76788" y="2027982"/>
              <a:ext cx="2072482" cy="369332"/>
              <a:chOff x="76788" y="2027982"/>
              <a:chExt cx="2072482" cy="369332"/>
            </a:xfrm>
          </p:grpSpPr>
          <p:sp>
            <p:nvSpPr>
              <p:cNvPr id="30" name="椭圆 29"/>
              <p:cNvSpPr/>
              <p:nvPr/>
            </p:nvSpPr>
            <p:spPr>
              <a:xfrm>
                <a:off x="76788" y="2087531"/>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31" name="文本框 30"/>
              <p:cNvSpPr txBox="1"/>
              <p:nvPr/>
            </p:nvSpPr>
            <p:spPr>
              <a:xfrm>
                <a:off x="229396" y="2027982"/>
                <a:ext cx="1919874" cy="369332"/>
              </a:xfrm>
              <a:prstGeom prst="rect">
                <a:avLst/>
              </a:prstGeom>
              <a:noFill/>
            </p:spPr>
            <p:txBody>
              <a:bodyPr wrap="square" rtlCol="0">
                <a:spAutoFit/>
              </a:bodyPr>
              <a:lstStyle/>
              <a:p>
                <a:r>
                  <a:rPr lang="zh-CN" altLang="en-US" dirty="0"/>
                  <a:t>用户登录和注册</a:t>
                </a:r>
              </a:p>
            </p:txBody>
          </p:sp>
        </p:grpSp>
        <p:grpSp>
          <p:nvGrpSpPr>
            <p:cNvPr id="22" name="组合 21"/>
            <p:cNvGrpSpPr/>
            <p:nvPr/>
          </p:nvGrpSpPr>
          <p:grpSpPr>
            <a:xfrm>
              <a:off x="91404" y="2495481"/>
              <a:ext cx="2032928" cy="369332"/>
              <a:chOff x="91404" y="1944488"/>
              <a:chExt cx="2032928" cy="369332"/>
            </a:xfrm>
          </p:grpSpPr>
          <p:sp>
            <p:nvSpPr>
              <p:cNvPr id="28" name="椭圆 27"/>
              <p:cNvSpPr/>
              <p:nvPr/>
            </p:nvSpPr>
            <p:spPr>
              <a:xfrm>
                <a:off x="91404" y="2011294"/>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29" name="文本框 28"/>
              <p:cNvSpPr txBox="1"/>
              <p:nvPr/>
            </p:nvSpPr>
            <p:spPr>
              <a:xfrm>
                <a:off x="237556" y="1944488"/>
                <a:ext cx="1886776" cy="369332"/>
              </a:xfrm>
              <a:prstGeom prst="rect">
                <a:avLst/>
              </a:prstGeom>
              <a:noFill/>
            </p:spPr>
            <p:txBody>
              <a:bodyPr wrap="square" rtlCol="0">
                <a:spAutoFit/>
              </a:bodyPr>
              <a:lstStyle/>
              <a:p>
                <a:r>
                  <a:rPr lang="zh-CN" altLang="en-US" dirty="0"/>
                  <a:t>学生选课和退课</a:t>
                </a:r>
              </a:p>
            </p:txBody>
          </p:sp>
        </p:grpSp>
        <p:grpSp>
          <p:nvGrpSpPr>
            <p:cNvPr id="23" name="组合 22"/>
            <p:cNvGrpSpPr/>
            <p:nvPr/>
          </p:nvGrpSpPr>
          <p:grpSpPr>
            <a:xfrm>
              <a:off x="108611" y="3061052"/>
              <a:ext cx="2039776" cy="875035"/>
              <a:chOff x="108611" y="1959066"/>
              <a:chExt cx="2039776" cy="875035"/>
            </a:xfrm>
          </p:grpSpPr>
          <p:sp>
            <p:nvSpPr>
              <p:cNvPr id="24" name="椭圆 23"/>
              <p:cNvSpPr/>
              <p:nvPr/>
            </p:nvSpPr>
            <p:spPr>
              <a:xfrm>
                <a:off x="108611" y="2075279"/>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dirty="0"/>
              </a:p>
            </p:txBody>
          </p:sp>
          <p:sp>
            <p:nvSpPr>
              <p:cNvPr id="25" name="文本框 24"/>
              <p:cNvSpPr txBox="1"/>
              <p:nvPr/>
            </p:nvSpPr>
            <p:spPr>
              <a:xfrm>
                <a:off x="263388" y="1959066"/>
                <a:ext cx="1884999" cy="369332"/>
              </a:xfrm>
              <a:prstGeom prst="rect">
                <a:avLst/>
              </a:prstGeom>
              <a:noFill/>
            </p:spPr>
            <p:txBody>
              <a:bodyPr wrap="square" rtlCol="0">
                <a:spAutoFit/>
              </a:bodyPr>
              <a:lstStyle/>
              <a:p>
                <a:r>
                  <a:rPr lang="zh-CN" altLang="en-US" dirty="0"/>
                  <a:t>成绩添加和修改</a:t>
                </a:r>
              </a:p>
            </p:txBody>
          </p:sp>
          <p:sp>
            <p:nvSpPr>
              <p:cNvPr id="26" name="椭圆 25"/>
              <p:cNvSpPr/>
              <p:nvPr/>
            </p:nvSpPr>
            <p:spPr>
              <a:xfrm>
                <a:off x="124593" y="2552129"/>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dirty="0"/>
              </a:p>
            </p:txBody>
          </p:sp>
          <p:sp>
            <p:nvSpPr>
              <p:cNvPr id="27" name="文本框 26"/>
              <p:cNvSpPr txBox="1"/>
              <p:nvPr/>
            </p:nvSpPr>
            <p:spPr>
              <a:xfrm>
                <a:off x="270792" y="2495547"/>
                <a:ext cx="1727194" cy="338554"/>
              </a:xfrm>
              <a:prstGeom prst="rect">
                <a:avLst/>
              </a:prstGeom>
              <a:noFill/>
            </p:spPr>
            <p:txBody>
              <a:bodyPr wrap="square" rtlCol="0">
                <a:spAutoFit/>
              </a:bodyPr>
              <a:lstStyle/>
              <a:p>
                <a:r>
                  <a:rPr lang="zh-CN" altLang="en-US" dirty="0"/>
                  <a:t>系统界面</a:t>
                </a:r>
              </a:p>
            </p:txBody>
          </p:sp>
        </p:grpSp>
      </p:grpSp>
      <p:grpSp>
        <p:nvGrpSpPr>
          <p:cNvPr id="36" name="组合 35"/>
          <p:cNvGrpSpPr/>
          <p:nvPr/>
        </p:nvGrpSpPr>
        <p:grpSpPr>
          <a:xfrm>
            <a:off x="6462915" y="2417115"/>
            <a:ext cx="2916250" cy="2735889"/>
            <a:chOff x="124875" y="1360669"/>
            <a:chExt cx="2448830" cy="2735889"/>
          </a:xfrm>
        </p:grpSpPr>
        <p:grpSp>
          <p:nvGrpSpPr>
            <p:cNvPr id="37" name="组合 36"/>
            <p:cNvGrpSpPr/>
            <p:nvPr/>
          </p:nvGrpSpPr>
          <p:grpSpPr>
            <a:xfrm>
              <a:off x="124875" y="1360669"/>
              <a:ext cx="2222914" cy="2735889"/>
              <a:chOff x="1125505" y="935980"/>
              <a:chExt cx="3118505" cy="3527977"/>
            </a:xfrm>
          </p:grpSpPr>
          <p:sp>
            <p:nvSpPr>
              <p:cNvPr id="49" name="流程图: 数据 94"/>
              <p:cNvSpPr/>
              <p:nvPr/>
            </p:nvSpPr>
            <p:spPr>
              <a:xfrm rot="16200000" flipH="1">
                <a:off x="976371" y="1254624"/>
                <a:ext cx="493915" cy="195647"/>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0" name="圆角矩形 2"/>
              <p:cNvSpPr/>
              <p:nvPr/>
            </p:nvSpPr>
            <p:spPr>
              <a:xfrm>
                <a:off x="1267256" y="935980"/>
                <a:ext cx="2976754" cy="3527977"/>
              </a:xfrm>
              <a:prstGeom prst="roundRect">
                <a:avLst>
                  <a:gd name="adj" fmla="val 6769"/>
                </a:avLst>
              </a:prstGeom>
              <a:ln w="9525"/>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63898" tIns="31949" rIns="63898" bIns="31949" rtlCol="0" anchor="ctr"/>
              <a:lstStyle/>
              <a:p>
                <a:pPr algn="ctr">
                  <a:lnSpc>
                    <a:spcPct val="120000"/>
                  </a:lnSpc>
                </a:pPr>
                <a:endParaRPr lang="zh-CN" altLang="en-US"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1" name="五边形 3"/>
              <p:cNvSpPr/>
              <p:nvPr/>
            </p:nvSpPr>
            <p:spPr>
              <a:xfrm>
                <a:off x="1125506" y="1209855"/>
                <a:ext cx="1651815" cy="389550"/>
              </a:xfrm>
              <a:prstGeom prst="homePlate">
                <a:avLst>
                  <a:gd name="adj" fmla="val 3346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2" name="TextBox 5"/>
              <p:cNvSpPr txBox="1"/>
              <p:nvPr/>
            </p:nvSpPr>
            <p:spPr>
              <a:xfrm>
                <a:off x="1430718" y="1243325"/>
                <a:ext cx="1095962" cy="305104"/>
              </a:xfrm>
              <a:prstGeom prst="rect">
                <a:avLst/>
              </a:prstGeom>
              <a:noFill/>
            </p:spPr>
            <p:txBody>
              <a:bodyPr wrap="square" lIns="0" tIns="0" rIns="0" bIns="0" rtlCol="0">
                <a:spAutoFit/>
              </a:bodyPr>
              <a:lstStyle>
                <a:defPPr>
                  <a:defRPr lang="zh-CN"/>
                </a:defPPr>
                <a:lvl1pPr>
                  <a:defRPr sz="1400" b="1">
                    <a:solidFill>
                      <a:schemeClr val="bg2">
                        <a:lumMod val="60000"/>
                        <a:lumOff val="40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b="0" dirty="0">
                    <a:solidFill>
                      <a:schemeClr val="bg1"/>
                    </a:solidFill>
                    <a:cs typeface="+mn-ea"/>
                    <a:sym typeface="微软雅黑" panose="020B0503020204020204" pitchFamily="34" charset="-122"/>
                  </a:rPr>
                  <a:t>功能扩展</a:t>
                </a:r>
              </a:p>
            </p:txBody>
          </p:sp>
        </p:grpSp>
        <p:grpSp>
          <p:nvGrpSpPr>
            <p:cNvPr id="38" name="组合 37"/>
            <p:cNvGrpSpPr/>
            <p:nvPr/>
          </p:nvGrpSpPr>
          <p:grpSpPr>
            <a:xfrm>
              <a:off x="428359" y="2027982"/>
              <a:ext cx="2145346" cy="338554"/>
              <a:chOff x="428359" y="2027982"/>
              <a:chExt cx="2145346" cy="338554"/>
            </a:xfrm>
          </p:grpSpPr>
          <p:sp>
            <p:nvSpPr>
              <p:cNvPr id="47" name="椭圆 46"/>
              <p:cNvSpPr/>
              <p:nvPr/>
            </p:nvSpPr>
            <p:spPr>
              <a:xfrm>
                <a:off x="428359" y="2079466"/>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dirty="0"/>
              </a:p>
            </p:txBody>
          </p:sp>
          <p:sp>
            <p:nvSpPr>
              <p:cNvPr id="48" name="文本框 47"/>
              <p:cNvSpPr txBox="1"/>
              <p:nvPr/>
            </p:nvSpPr>
            <p:spPr>
              <a:xfrm>
                <a:off x="605016" y="2027982"/>
                <a:ext cx="1968689" cy="338554"/>
              </a:xfrm>
              <a:prstGeom prst="rect">
                <a:avLst/>
              </a:prstGeom>
              <a:noFill/>
            </p:spPr>
            <p:txBody>
              <a:bodyPr wrap="square" rtlCol="0">
                <a:spAutoFit/>
              </a:bodyPr>
              <a:lstStyle/>
              <a:p>
                <a:r>
                  <a:rPr lang="zh-CN" altLang="en-US" dirty="0"/>
                  <a:t>增加绑定邮箱功能</a:t>
                </a:r>
              </a:p>
            </p:txBody>
          </p:sp>
        </p:grpSp>
        <p:grpSp>
          <p:nvGrpSpPr>
            <p:cNvPr id="39" name="组合 38"/>
            <p:cNvGrpSpPr/>
            <p:nvPr/>
          </p:nvGrpSpPr>
          <p:grpSpPr>
            <a:xfrm>
              <a:off x="428359" y="2578975"/>
              <a:ext cx="2034298" cy="338554"/>
              <a:chOff x="428359" y="2027982"/>
              <a:chExt cx="2034298" cy="338554"/>
            </a:xfrm>
          </p:grpSpPr>
          <p:sp>
            <p:nvSpPr>
              <p:cNvPr id="45" name="椭圆 44"/>
              <p:cNvSpPr/>
              <p:nvPr/>
            </p:nvSpPr>
            <p:spPr>
              <a:xfrm>
                <a:off x="428359" y="2079466"/>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dirty="0"/>
              </a:p>
            </p:txBody>
          </p:sp>
          <p:sp>
            <p:nvSpPr>
              <p:cNvPr id="46" name="文本框 45"/>
              <p:cNvSpPr txBox="1"/>
              <p:nvPr/>
            </p:nvSpPr>
            <p:spPr>
              <a:xfrm>
                <a:off x="605016" y="2027982"/>
                <a:ext cx="1857641" cy="338554"/>
              </a:xfrm>
              <a:prstGeom prst="rect">
                <a:avLst/>
              </a:prstGeom>
              <a:noFill/>
            </p:spPr>
            <p:txBody>
              <a:bodyPr wrap="square" rtlCol="0">
                <a:spAutoFit/>
              </a:bodyPr>
              <a:lstStyle/>
              <a:p>
                <a:r>
                  <a:rPr lang="zh-CN" altLang="en-US" dirty="0"/>
                  <a:t>扩展学生角色功能</a:t>
                </a:r>
              </a:p>
            </p:txBody>
          </p:sp>
        </p:grpSp>
        <p:grpSp>
          <p:nvGrpSpPr>
            <p:cNvPr id="40" name="组合 39"/>
            <p:cNvGrpSpPr/>
            <p:nvPr/>
          </p:nvGrpSpPr>
          <p:grpSpPr>
            <a:xfrm>
              <a:off x="415845" y="3129968"/>
              <a:ext cx="2020743" cy="812819"/>
              <a:chOff x="415845" y="2027982"/>
              <a:chExt cx="2020743" cy="812819"/>
            </a:xfrm>
          </p:grpSpPr>
          <p:sp>
            <p:nvSpPr>
              <p:cNvPr id="41" name="椭圆 40"/>
              <p:cNvSpPr/>
              <p:nvPr/>
            </p:nvSpPr>
            <p:spPr>
              <a:xfrm>
                <a:off x="415845" y="2558228"/>
                <a:ext cx="171985" cy="187934"/>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42" name="文本框 41"/>
              <p:cNvSpPr txBox="1"/>
              <p:nvPr/>
            </p:nvSpPr>
            <p:spPr>
              <a:xfrm>
                <a:off x="605016" y="2027982"/>
                <a:ext cx="1831571" cy="338554"/>
              </a:xfrm>
              <a:prstGeom prst="rect">
                <a:avLst/>
              </a:prstGeom>
              <a:noFill/>
            </p:spPr>
            <p:txBody>
              <a:bodyPr wrap="square" rtlCol="0">
                <a:spAutoFit/>
              </a:bodyPr>
              <a:lstStyle/>
              <a:p>
                <a:r>
                  <a:rPr lang="zh-CN" altLang="en-US" dirty="0"/>
                  <a:t>教师和管理员功能</a:t>
                </a:r>
              </a:p>
            </p:txBody>
          </p:sp>
          <p:sp>
            <p:nvSpPr>
              <p:cNvPr id="43" name="椭圆 42"/>
              <p:cNvSpPr/>
              <p:nvPr/>
            </p:nvSpPr>
            <p:spPr>
              <a:xfrm>
                <a:off x="415845" y="2076534"/>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44" name="文本框 43"/>
              <p:cNvSpPr txBox="1"/>
              <p:nvPr/>
            </p:nvSpPr>
            <p:spPr>
              <a:xfrm>
                <a:off x="605017" y="2502247"/>
                <a:ext cx="1831571" cy="338554"/>
              </a:xfrm>
              <a:prstGeom prst="rect">
                <a:avLst/>
              </a:prstGeom>
              <a:noFill/>
            </p:spPr>
            <p:txBody>
              <a:bodyPr wrap="square" rtlCol="0">
                <a:spAutoFit/>
              </a:bodyPr>
              <a:lstStyle/>
              <a:p>
                <a:r>
                  <a:rPr lang="zh-CN" altLang="en-US" dirty="0"/>
                  <a:t>优化界面</a:t>
                </a:r>
              </a:p>
            </p:txBody>
          </p:sp>
        </p:grpSp>
      </p:grpSp>
      <p:sp>
        <p:nvSpPr>
          <p:cNvPr id="53" name="箭头: 右 98"/>
          <p:cNvSpPr/>
          <p:nvPr/>
        </p:nvSpPr>
        <p:spPr>
          <a:xfrm>
            <a:off x="2292690" y="3658718"/>
            <a:ext cx="371662" cy="3020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54" name="组合 53"/>
          <p:cNvGrpSpPr/>
          <p:nvPr/>
        </p:nvGrpSpPr>
        <p:grpSpPr>
          <a:xfrm>
            <a:off x="5009367" y="2997412"/>
            <a:ext cx="1799567" cy="1879346"/>
            <a:chOff x="5502759" y="1936778"/>
            <a:chExt cx="1327160" cy="1879346"/>
          </a:xfrm>
        </p:grpSpPr>
        <p:sp>
          <p:nvSpPr>
            <p:cNvPr id="55" name="箭头: 右 99"/>
            <p:cNvSpPr/>
            <p:nvPr/>
          </p:nvSpPr>
          <p:spPr>
            <a:xfrm>
              <a:off x="5591558" y="2143756"/>
              <a:ext cx="972979" cy="986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 name="箭头: 右 100"/>
            <p:cNvSpPr/>
            <p:nvPr/>
          </p:nvSpPr>
          <p:spPr>
            <a:xfrm>
              <a:off x="5591558" y="2682836"/>
              <a:ext cx="972979" cy="986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 name="箭头: 右 101"/>
            <p:cNvSpPr/>
            <p:nvPr/>
          </p:nvSpPr>
          <p:spPr>
            <a:xfrm>
              <a:off x="5591558" y="3221916"/>
              <a:ext cx="972979" cy="986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 name="文本框 57"/>
            <p:cNvSpPr txBox="1"/>
            <p:nvPr/>
          </p:nvSpPr>
          <p:spPr>
            <a:xfrm>
              <a:off x="5798251" y="1936778"/>
              <a:ext cx="637263" cy="276999"/>
            </a:xfrm>
            <a:prstGeom prst="rect">
              <a:avLst/>
            </a:prstGeom>
            <a:noFill/>
          </p:spPr>
          <p:txBody>
            <a:bodyPr wrap="square" rtlCol="0">
              <a:spAutoFit/>
            </a:bodyPr>
            <a:lstStyle/>
            <a:p>
              <a:r>
                <a:rPr lang="zh-CN" altLang="en-US" sz="1200" dirty="0"/>
                <a:t>注册激活？</a:t>
              </a:r>
            </a:p>
          </p:txBody>
        </p:sp>
        <p:sp>
          <p:nvSpPr>
            <p:cNvPr id="59" name="文本框 58"/>
            <p:cNvSpPr txBox="1"/>
            <p:nvPr/>
          </p:nvSpPr>
          <p:spPr>
            <a:xfrm>
              <a:off x="5794804" y="2177567"/>
              <a:ext cx="637264" cy="276999"/>
            </a:xfrm>
            <a:prstGeom prst="rect">
              <a:avLst/>
            </a:prstGeom>
            <a:noFill/>
          </p:spPr>
          <p:txBody>
            <a:bodyPr wrap="square" rtlCol="0">
              <a:spAutoFit/>
            </a:bodyPr>
            <a:lstStyle/>
            <a:p>
              <a:r>
                <a:rPr lang="zh-CN" altLang="en-US" sz="1200" dirty="0"/>
                <a:t>忘记密码？</a:t>
              </a:r>
            </a:p>
          </p:txBody>
        </p:sp>
        <p:sp>
          <p:nvSpPr>
            <p:cNvPr id="60" name="文本框 59"/>
            <p:cNvSpPr txBox="1"/>
            <p:nvPr/>
          </p:nvSpPr>
          <p:spPr>
            <a:xfrm>
              <a:off x="5740908" y="2494510"/>
              <a:ext cx="745054" cy="276999"/>
            </a:xfrm>
            <a:prstGeom prst="rect">
              <a:avLst/>
            </a:prstGeom>
            <a:noFill/>
          </p:spPr>
          <p:txBody>
            <a:bodyPr wrap="square" rtlCol="0">
              <a:spAutoFit/>
            </a:bodyPr>
            <a:lstStyle/>
            <a:p>
              <a:r>
                <a:rPr lang="zh-CN" altLang="en-US" sz="1200" dirty="0"/>
                <a:t>查询？冲突？</a:t>
              </a:r>
            </a:p>
          </p:txBody>
        </p:sp>
        <p:sp>
          <p:nvSpPr>
            <p:cNvPr id="61" name="文本框 60"/>
            <p:cNvSpPr txBox="1"/>
            <p:nvPr/>
          </p:nvSpPr>
          <p:spPr>
            <a:xfrm>
              <a:off x="5749956" y="2728612"/>
              <a:ext cx="741750" cy="276999"/>
            </a:xfrm>
            <a:prstGeom prst="rect">
              <a:avLst/>
            </a:prstGeom>
            <a:noFill/>
          </p:spPr>
          <p:txBody>
            <a:bodyPr wrap="square" rtlCol="0">
              <a:spAutoFit/>
            </a:bodyPr>
            <a:lstStyle/>
            <a:p>
              <a:r>
                <a:rPr lang="zh-CN" altLang="en-US" sz="1200" dirty="0"/>
                <a:t>学分？课表？</a:t>
              </a:r>
            </a:p>
          </p:txBody>
        </p:sp>
        <p:sp>
          <p:nvSpPr>
            <p:cNvPr id="62" name="文本框 61"/>
            <p:cNvSpPr txBox="1"/>
            <p:nvPr/>
          </p:nvSpPr>
          <p:spPr>
            <a:xfrm>
              <a:off x="5677689" y="3014204"/>
              <a:ext cx="1152230" cy="276999"/>
            </a:xfrm>
            <a:prstGeom prst="rect">
              <a:avLst/>
            </a:prstGeom>
            <a:noFill/>
          </p:spPr>
          <p:txBody>
            <a:bodyPr wrap="square" rtlCol="0">
              <a:spAutoFit/>
            </a:bodyPr>
            <a:lstStyle/>
            <a:p>
              <a:r>
                <a:rPr lang="zh-CN" altLang="en-US" sz="1200" dirty="0"/>
                <a:t>增课时间控制？</a:t>
              </a:r>
            </a:p>
          </p:txBody>
        </p:sp>
        <p:sp>
          <p:nvSpPr>
            <p:cNvPr id="63" name="文本框 62"/>
            <p:cNvSpPr txBox="1"/>
            <p:nvPr/>
          </p:nvSpPr>
          <p:spPr>
            <a:xfrm>
              <a:off x="5502759" y="3280440"/>
              <a:ext cx="1228247" cy="276999"/>
            </a:xfrm>
            <a:prstGeom prst="rect">
              <a:avLst/>
            </a:prstGeom>
            <a:noFill/>
          </p:spPr>
          <p:txBody>
            <a:bodyPr wrap="square" rtlCol="0">
              <a:spAutoFit/>
            </a:bodyPr>
            <a:lstStyle/>
            <a:p>
              <a:r>
                <a:rPr lang="zh-CN" altLang="en-US" sz="1200" dirty="0"/>
                <a:t>管理员？公告？控制？</a:t>
              </a:r>
            </a:p>
          </p:txBody>
        </p:sp>
        <p:sp>
          <p:nvSpPr>
            <p:cNvPr id="64" name="箭头: 右 120"/>
            <p:cNvSpPr/>
            <p:nvPr/>
          </p:nvSpPr>
          <p:spPr>
            <a:xfrm>
              <a:off x="5591558" y="3717494"/>
              <a:ext cx="972979" cy="986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 name="文本框 64"/>
            <p:cNvSpPr txBox="1"/>
            <p:nvPr/>
          </p:nvSpPr>
          <p:spPr>
            <a:xfrm>
              <a:off x="5863968" y="3500727"/>
              <a:ext cx="513725" cy="276999"/>
            </a:xfrm>
            <a:prstGeom prst="rect">
              <a:avLst/>
            </a:prstGeom>
            <a:noFill/>
          </p:spPr>
          <p:txBody>
            <a:bodyPr wrap="square" rtlCol="0">
              <a:spAutoFit/>
            </a:bodyPr>
            <a:lstStyle/>
            <a:p>
              <a:r>
                <a:rPr lang="zh-CN" altLang="en-US" sz="1200" dirty="0"/>
                <a:t>不美观？</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40114" y="249919"/>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dirty="0"/>
              <a:t>公告功能</a:t>
            </a:r>
          </a:p>
        </p:txBody>
      </p:sp>
      <p:grpSp>
        <p:nvGrpSpPr>
          <p:cNvPr id="40" name="组合 39"/>
          <p:cNvGrpSpPr/>
          <p:nvPr/>
        </p:nvGrpSpPr>
        <p:grpSpPr>
          <a:xfrm>
            <a:off x="4283968" y="2012671"/>
            <a:ext cx="4608512" cy="2832657"/>
            <a:chOff x="2602088" y="1253067"/>
            <a:chExt cx="6987821" cy="4140425"/>
          </a:xfrm>
          <a:solidFill>
            <a:srgbClr val="3F3E40"/>
          </a:solidFill>
        </p:grpSpPr>
        <p:sp>
          <p:nvSpPr>
            <p:cNvPr id="41" name="流程图: 可选过程 40"/>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流程图: 可选过程 41"/>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3" name="流程图: 可选过程 42"/>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4" name="流程图: 可选过程 43"/>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/Notice...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5" name="流程图: 可选过程 44"/>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Notice</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6" name="流程图: 可选过程 45"/>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Notice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7" name="流程图: 磁盘 46"/>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48" name="直接箭头连接符 47"/>
            <p:cNvCxnSpPr>
              <a:stCxn id="41" idx="3"/>
              <a:endCxn id="42"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2" idx="2"/>
              <a:endCxn id="45"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45" idx="3"/>
              <a:endCxn id="44"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44" idx="0"/>
              <a:endCxn id="43"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文本框 40"/>
          <p:cNvSpPr>
            <a:spLocks noChangeArrowheads="1"/>
          </p:cNvSpPr>
          <p:nvPr/>
        </p:nvSpPr>
        <p:spPr bwMode="auto">
          <a:xfrm>
            <a:off x="715747" y="2271589"/>
            <a:ext cx="3327665" cy="2372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ea typeface="微软雅黑" panose="020B0503020204020204" pitchFamily="34" charset="-122"/>
                <a:sym typeface="Arial" panose="020B0604020202020204" pitchFamily="34"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引入</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notice</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模型；</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notices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添加增删改查的方法；</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从</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view</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中接收到操作后，执行相应的方法。</a:t>
            </a:r>
            <a:endPar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endParaRPr>
          </a:p>
          <a:p>
            <a:pPr>
              <a:lnSpc>
                <a:spcPct val="150000"/>
              </a:lnSpc>
            </a:pP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endParaRPr lang="en-US" altLang="zh-CN" sz="1400" b="1" dirty="0">
              <a:solidFill>
                <a:schemeClr val="tx1">
                  <a:lumMod val="65000"/>
                  <a:lumOff val="35000"/>
                </a:schemeClr>
              </a:solidFill>
              <a:latin typeface="+mn-ea"/>
              <a:ea typeface="+mn-ea"/>
              <a:sym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137320"/>
            <a:ext cx="8229600" cy="388640"/>
          </a:xfrm>
        </p:spPr>
        <p:txBody>
          <a:bodyPr>
            <a:normAutofit lnSpcReduction="10000"/>
          </a:bodyPr>
          <a:lstStyle/>
          <a:p>
            <a:r>
              <a:rPr lang="zh-CN" altLang="en-US" sz="2000" dirty="0"/>
              <a:t>管理员拥有公告的增删改查权限，普通用户只有查询功能。</a:t>
            </a:r>
          </a:p>
        </p:txBody>
      </p:sp>
      <p:pic>
        <p:nvPicPr>
          <p:cNvPr id="14338" name="Picture 2" descr="https://github.com/chengmonk/Courses/raw/master/lib/notic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1627947"/>
            <a:ext cx="5718151" cy="40108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67544" y="5740808"/>
            <a:ext cx="7038528" cy="369332"/>
          </a:xfrm>
          <a:prstGeom prst="rect">
            <a:avLst/>
          </a:prstGeom>
        </p:spPr>
        <p:txBody>
          <a:bodyPr wrap="square">
            <a:spAutoFit/>
          </a:bodyPr>
          <a:lstStyle/>
          <a:p>
            <a:r>
              <a:rPr lang="zh-CN" altLang="en-US" dirty="0"/>
              <a:t>这是主页上显示的公告内容，无论是否登录都可以点击进行查看。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github.com/chengmonk/Courses/raw/master/lib/notic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695450"/>
            <a:ext cx="8890000" cy="34671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286759" y="5445224"/>
            <a:ext cx="4570482" cy="369332"/>
          </a:xfrm>
          <a:prstGeom prst="rect">
            <a:avLst/>
          </a:prstGeom>
        </p:spPr>
        <p:txBody>
          <a:bodyPr wrap="none">
            <a:spAutoFit/>
          </a:bodyPr>
          <a:lstStyle/>
          <a:p>
            <a:r>
              <a:rPr lang="zh-CN" altLang="en-US" dirty="0"/>
              <a:t>管理员未登录的状态只能对公告进行查看。</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github.com/chengmonk/Courses/raw/master/lib/notic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866900"/>
            <a:ext cx="8890000" cy="31242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633007" y="5301208"/>
            <a:ext cx="3877985" cy="369332"/>
          </a:xfrm>
          <a:prstGeom prst="rect">
            <a:avLst/>
          </a:prstGeom>
        </p:spPr>
        <p:txBody>
          <a:bodyPr wrap="none">
            <a:spAutoFit/>
          </a:bodyPr>
          <a:lstStyle/>
          <a:p>
            <a:r>
              <a:rPr lang="zh-CN" altLang="en-US" dirty="0"/>
              <a:t>管理员登录以后便多了编辑的选项。</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s://github.com/chengmonk/Courses/raw/master/lib/notice/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517650"/>
            <a:ext cx="8890000"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628800" y="5361600"/>
            <a:ext cx="5886400" cy="369332"/>
          </a:xfrm>
          <a:prstGeom prst="rect">
            <a:avLst/>
          </a:prstGeom>
        </p:spPr>
        <p:txBody>
          <a:bodyPr wrap="square">
            <a:spAutoFit/>
          </a:bodyPr>
          <a:lstStyle/>
          <a:p>
            <a:r>
              <a:rPr lang="zh-CN" altLang="en-US" dirty="0"/>
              <a:t>进入编辑的选项后，可以对公告进行增删改查的操作。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9552" y="2780928"/>
            <a:ext cx="8208912" cy="1569660"/>
          </a:xfrm>
          <a:prstGeom prst="rect">
            <a:avLst/>
          </a:prstGeom>
          <a:noFill/>
        </p:spPr>
        <p:txBody>
          <a:bodyPr wrap="square" rtlCol="0">
            <a:spAutoFit/>
          </a:bodyPr>
          <a:lstStyle/>
          <a:p>
            <a:pPr algn="ctr"/>
            <a:r>
              <a:rPr lang="zh-CN" altLang="en-US" sz="3200" dirty="0"/>
              <a:t>学生角色学分统计和课表生成功能</a:t>
            </a:r>
            <a:endParaRPr lang="en-US" altLang="zh-CN" sz="3200" dirty="0"/>
          </a:p>
          <a:p>
            <a:pPr algn="ctr"/>
            <a:endParaRPr lang="en-US" altLang="zh-CN" sz="3200" dirty="0"/>
          </a:p>
          <a:p>
            <a:pPr algn="ctr"/>
            <a:r>
              <a:rPr lang="zh-CN" altLang="en-US" sz="3200" dirty="0"/>
              <a:t>李妍</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749915" y="2289175"/>
            <a:ext cx="461665" cy="1477328"/>
          </a:xfrm>
          <a:prstGeom prst="rect">
            <a:avLst/>
          </a:prstGeom>
          <a:noFill/>
          <a:ln>
            <a:solidFill>
              <a:schemeClr val="tx1"/>
            </a:solidFill>
          </a:ln>
        </p:spPr>
        <p:txBody>
          <a:bodyPr vert="eaVert" wrap="none" rtlCol="0">
            <a:spAutoFit/>
          </a:bodyPr>
          <a:lstStyle/>
          <a:p>
            <a:r>
              <a:rPr lang="zh-CN" altLang="en-US" dirty="0">
                <a:latin typeface="+mn-ea"/>
              </a:rPr>
              <a:t>学生登陆系统</a:t>
            </a:r>
          </a:p>
        </p:txBody>
      </p:sp>
      <p:grpSp>
        <p:nvGrpSpPr>
          <p:cNvPr id="113" name="组合 112"/>
          <p:cNvGrpSpPr/>
          <p:nvPr/>
        </p:nvGrpSpPr>
        <p:grpSpPr>
          <a:xfrm>
            <a:off x="1211580" y="1787609"/>
            <a:ext cx="2288268" cy="1240229"/>
            <a:chOff x="202031" y="1582463"/>
            <a:chExt cx="2288240" cy="1240334"/>
          </a:xfrm>
        </p:grpSpPr>
        <p:sp>
          <p:nvSpPr>
            <p:cNvPr id="23" name="文本框 22"/>
            <p:cNvSpPr txBox="1"/>
            <p:nvPr/>
          </p:nvSpPr>
          <p:spPr>
            <a:xfrm>
              <a:off x="2028612" y="1582463"/>
              <a:ext cx="461659" cy="1015749"/>
            </a:xfrm>
            <a:prstGeom prst="rect">
              <a:avLst/>
            </a:prstGeom>
            <a:solidFill>
              <a:srgbClr val="0070C0"/>
            </a:solidFill>
            <a:ln>
              <a:solidFill>
                <a:schemeClr val="tx1"/>
              </a:solidFill>
            </a:ln>
          </p:spPr>
          <p:txBody>
            <a:bodyPr vert="eaVert" wrap="none" rtlCol="0">
              <a:spAutoFit/>
            </a:bodyPr>
            <a:lstStyle/>
            <a:p>
              <a:r>
                <a:rPr lang="zh-CN" altLang="en-US" dirty="0">
                  <a:solidFill>
                    <a:schemeClr val="bg1"/>
                  </a:solidFill>
                  <a:latin typeface="+mn-ea"/>
                </a:rPr>
                <a:t>查询课表</a:t>
              </a:r>
            </a:p>
          </p:txBody>
        </p:sp>
        <p:cxnSp>
          <p:nvCxnSpPr>
            <p:cNvPr id="108" name="连接符: 肘形 107"/>
            <p:cNvCxnSpPr>
              <a:stCxn id="19" idx="3"/>
            </p:cNvCxnSpPr>
            <p:nvPr/>
          </p:nvCxnSpPr>
          <p:spPr>
            <a:xfrm flipV="1">
              <a:off x="202031" y="2080896"/>
              <a:ext cx="1828800" cy="74190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sp>
        <p:nvSpPr>
          <p:cNvPr id="36" name="左大括号 35"/>
          <p:cNvSpPr/>
          <p:nvPr/>
        </p:nvSpPr>
        <p:spPr>
          <a:xfrm>
            <a:off x="3628390" y="1461770"/>
            <a:ext cx="254635" cy="170053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mn-ea"/>
            </a:endParaRPr>
          </a:p>
        </p:txBody>
      </p:sp>
      <p:sp>
        <p:nvSpPr>
          <p:cNvPr id="38" name="文本框 37"/>
          <p:cNvSpPr txBox="1"/>
          <p:nvPr/>
        </p:nvSpPr>
        <p:spPr>
          <a:xfrm>
            <a:off x="3989070" y="1085215"/>
            <a:ext cx="1152525" cy="368300"/>
          </a:xfrm>
          <a:prstGeom prst="rect">
            <a:avLst/>
          </a:prstGeom>
          <a:noFill/>
          <a:ln>
            <a:noFill/>
          </a:ln>
        </p:spPr>
        <p:txBody>
          <a:bodyPr wrap="square" rtlCol="0">
            <a:spAutoFit/>
          </a:bodyPr>
          <a:lstStyle/>
          <a:p>
            <a:r>
              <a:rPr lang="zh-CN" altLang="en-US">
                <a:latin typeface="+mn-ea"/>
              </a:rPr>
              <a:t>课程名称</a:t>
            </a:r>
          </a:p>
        </p:txBody>
      </p:sp>
      <p:sp>
        <p:nvSpPr>
          <p:cNvPr id="39" name="文本框 38"/>
          <p:cNvSpPr txBox="1"/>
          <p:nvPr/>
        </p:nvSpPr>
        <p:spPr>
          <a:xfrm>
            <a:off x="3996055" y="1630680"/>
            <a:ext cx="1152525" cy="368300"/>
          </a:xfrm>
          <a:prstGeom prst="rect">
            <a:avLst/>
          </a:prstGeom>
          <a:noFill/>
          <a:ln>
            <a:noFill/>
          </a:ln>
        </p:spPr>
        <p:txBody>
          <a:bodyPr wrap="square" rtlCol="0">
            <a:spAutoFit/>
          </a:bodyPr>
          <a:lstStyle/>
          <a:p>
            <a:r>
              <a:rPr lang="zh-CN" altLang="en-US">
                <a:latin typeface="+mn-ea"/>
              </a:rPr>
              <a:t>课程学分</a:t>
            </a:r>
          </a:p>
        </p:txBody>
      </p:sp>
      <p:sp>
        <p:nvSpPr>
          <p:cNvPr id="40" name="文本框 39"/>
          <p:cNvSpPr txBox="1"/>
          <p:nvPr/>
        </p:nvSpPr>
        <p:spPr>
          <a:xfrm>
            <a:off x="3972560" y="2145030"/>
            <a:ext cx="1152525" cy="368300"/>
          </a:xfrm>
          <a:prstGeom prst="rect">
            <a:avLst/>
          </a:prstGeom>
          <a:noFill/>
          <a:ln>
            <a:noFill/>
          </a:ln>
        </p:spPr>
        <p:txBody>
          <a:bodyPr wrap="square" rtlCol="0">
            <a:spAutoFit/>
          </a:bodyPr>
          <a:lstStyle/>
          <a:p>
            <a:r>
              <a:rPr lang="zh-CN" altLang="en-US">
                <a:latin typeface="+mn-ea"/>
              </a:rPr>
              <a:t>上课地点</a:t>
            </a:r>
          </a:p>
        </p:txBody>
      </p:sp>
      <p:sp>
        <p:nvSpPr>
          <p:cNvPr id="42" name="文本框 41"/>
          <p:cNvSpPr txBox="1"/>
          <p:nvPr/>
        </p:nvSpPr>
        <p:spPr>
          <a:xfrm>
            <a:off x="3996055" y="2652395"/>
            <a:ext cx="1152525" cy="368300"/>
          </a:xfrm>
          <a:prstGeom prst="rect">
            <a:avLst/>
          </a:prstGeom>
          <a:noFill/>
          <a:ln>
            <a:noFill/>
          </a:ln>
        </p:spPr>
        <p:txBody>
          <a:bodyPr wrap="square" rtlCol="0">
            <a:spAutoFit/>
          </a:bodyPr>
          <a:lstStyle/>
          <a:p>
            <a:r>
              <a:rPr lang="zh-CN" altLang="en-US">
                <a:latin typeface="+mn-ea"/>
              </a:rPr>
              <a:t>上课周数</a:t>
            </a:r>
          </a:p>
        </p:txBody>
      </p:sp>
      <p:sp>
        <p:nvSpPr>
          <p:cNvPr id="44" name="文本框 43"/>
          <p:cNvSpPr txBox="1"/>
          <p:nvPr/>
        </p:nvSpPr>
        <p:spPr>
          <a:xfrm>
            <a:off x="3996055" y="3162300"/>
            <a:ext cx="1152525" cy="368300"/>
          </a:xfrm>
          <a:prstGeom prst="rect">
            <a:avLst/>
          </a:prstGeom>
          <a:noFill/>
          <a:ln>
            <a:noFill/>
          </a:ln>
        </p:spPr>
        <p:txBody>
          <a:bodyPr wrap="square" rtlCol="0">
            <a:spAutoFit/>
          </a:bodyPr>
          <a:lstStyle/>
          <a:p>
            <a:r>
              <a:rPr lang="zh-CN" altLang="en-US">
                <a:latin typeface="+mn-ea"/>
              </a:rPr>
              <a:t>授课教师</a:t>
            </a:r>
          </a:p>
        </p:txBody>
      </p:sp>
      <p:cxnSp>
        <p:nvCxnSpPr>
          <p:cNvPr id="45" name="肘形连接符 44"/>
          <p:cNvCxnSpPr/>
          <p:nvPr/>
        </p:nvCxnSpPr>
        <p:spPr>
          <a:xfrm>
            <a:off x="1202055" y="3020695"/>
            <a:ext cx="1848485" cy="1012825"/>
          </a:xfrm>
          <a:prstGeom prst="bentConnector3">
            <a:avLst>
              <a:gd name="adj1" fmla="val 50017"/>
            </a:avLst>
          </a:prstGeom>
          <a:ln>
            <a:tailEnd type="arrow" w="med" len="med"/>
          </a:ln>
        </p:spPr>
        <p:style>
          <a:lnRef idx="1">
            <a:schemeClr val="dk1"/>
          </a:lnRef>
          <a:fillRef idx="0">
            <a:schemeClr val="dk1"/>
          </a:fillRef>
          <a:effectRef idx="0">
            <a:schemeClr val="dk1"/>
          </a:effectRef>
          <a:fontRef idx="minor">
            <a:schemeClr val="tx1"/>
          </a:fontRef>
        </p:style>
      </p:cxnSp>
      <p:sp>
        <p:nvSpPr>
          <p:cNvPr id="46" name="文本框 45"/>
          <p:cNvSpPr txBox="1"/>
          <p:nvPr/>
        </p:nvSpPr>
        <p:spPr>
          <a:xfrm>
            <a:off x="3021673" y="3636730"/>
            <a:ext cx="461665" cy="1015663"/>
          </a:xfrm>
          <a:prstGeom prst="rect">
            <a:avLst/>
          </a:prstGeom>
          <a:solidFill>
            <a:srgbClr val="0070C0"/>
          </a:solidFill>
          <a:ln>
            <a:solidFill>
              <a:schemeClr val="tx1"/>
            </a:solidFill>
          </a:ln>
        </p:spPr>
        <p:txBody>
          <a:bodyPr vert="eaVert" wrap="none" rtlCol="0">
            <a:spAutoFit/>
          </a:bodyPr>
          <a:lstStyle/>
          <a:p>
            <a:r>
              <a:rPr lang="zh-CN" altLang="en-US" dirty="0">
                <a:solidFill>
                  <a:schemeClr val="bg1"/>
                </a:solidFill>
                <a:latin typeface="+mn-ea"/>
              </a:rPr>
              <a:t>学分统计</a:t>
            </a:r>
          </a:p>
        </p:txBody>
      </p:sp>
      <p:sp>
        <p:nvSpPr>
          <p:cNvPr id="47" name="左大括号 46"/>
          <p:cNvSpPr/>
          <p:nvPr/>
        </p:nvSpPr>
        <p:spPr>
          <a:xfrm>
            <a:off x="3500120" y="3752215"/>
            <a:ext cx="382905" cy="9144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mn-ea"/>
            </a:endParaRPr>
          </a:p>
        </p:txBody>
      </p:sp>
      <p:sp>
        <p:nvSpPr>
          <p:cNvPr id="48" name="文本框 47"/>
          <p:cNvSpPr txBox="1"/>
          <p:nvPr/>
        </p:nvSpPr>
        <p:spPr>
          <a:xfrm>
            <a:off x="3996055" y="3530600"/>
            <a:ext cx="1152525" cy="368300"/>
          </a:xfrm>
          <a:prstGeom prst="rect">
            <a:avLst/>
          </a:prstGeom>
          <a:noFill/>
          <a:ln>
            <a:solidFill>
              <a:schemeClr val="tx1"/>
            </a:solidFill>
          </a:ln>
        </p:spPr>
        <p:txBody>
          <a:bodyPr wrap="square" rtlCol="0">
            <a:spAutoFit/>
          </a:bodyPr>
          <a:lstStyle/>
          <a:p>
            <a:r>
              <a:rPr lang="zh-CN" altLang="en-US">
                <a:latin typeface="+mn-ea"/>
              </a:rPr>
              <a:t>培养方案</a:t>
            </a:r>
          </a:p>
        </p:txBody>
      </p:sp>
      <p:sp>
        <p:nvSpPr>
          <p:cNvPr id="49" name="文本框 48"/>
          <p:cNvSpPr txBox="1"/>
          <p:nvPr/>
        </p:nvSpPr>
        <p:spPr>
          <a:xfrm>
            <a:off x="3972560" y="4010660"/>
            <a:ext cx="1152525" cy="368300"/>
          </a:xfrm>
          <a:prstGeom prst="rect">
            <a:avLst/>
          </a:prstGeom>
          <a:noFill/>
          <a:ln>
            <a:solidFill>
              <a:schemeClr val="tx1"/>
            </a:solidFill>
          </a:ln>
        </p:spPr>
        <p:txBody>
          <a:bodyPr wrap="square" rtlCol="0">
            <a:spAutoFit/>
          </a:bodyPr>
          <a:lstStyle/>
          <a:p>
            <a:r>
              <a:rPr lang="zh-CN" altLang="en-US">
                <a:latin typeface="+mn-ea"/>
              </a:rPr>
              <a:t>已选学分</a:t>
            </a:r>
          </a:p>
        </p:txBody>
      </p:sp>
      <p:sp>
        <p:nvSpPr>
          <p:cNvPr id="50" name="文本框 49"/>
          <p:cNvSpPr txBox="1"/>
          <p:nvPr/>
        </p:nvSpPr>
        <p:spPr>
          <a:xfrm>
            <a:off x="3972560" y="4584700"/>
            <a:ext cx="1152525" cy="368300"/>
          </a:xfrm>
          <a:prstGeom prst="rect">
            <a:avLst/>
          </a:prstGeom>
          <a:noFill/>
          <a:ln>
            <a:solidFill>
              <a:schemeClr val="tx1"/>
            </a:solidFill>
          </a:ln>
        </p:spPr>
        <p:txBody>
          <a:bodyPr wrap="square" rtlCol="0">
            <a:spAutoFit/>
          </a:bodyPr>
          <a:lstStyle/>
          <a:p>
            <a:r>
              <a:rPr lang="zh-CN" altLang="en-US">
                <a:latin typeface="+mn-ea"/>
              </a:rPr>
              <a:t>已得学分</a:t>
            </a:r>
          </a:p>
        </p:txBody>
      </p:sp>
      <p:cxnSp>
        <p:nvCxnSpPr>
          <p:cNvPr id="51" name="直接箭头连接符 50"/>
          <p:cNvCxnSpPr>
            <a:stCxn id="48" idx="3"/>
          </p:cNvCxnSpPr>
          <p:nvPr/>
        </p:nvCxnSpPr>
        <p:spPr>
          <a:xfrm>
            <a:off x="5148580" y="3714750"/>
            <a:ext cx="431800" cy="190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52" name="文本框 51"/>
          <p:cNvSpPr txBox="1"/>
          <p:nvPr/>
        </p:nvSpPr>
        <p:spPr>
          <a:xfrm>
            <a:off x="5701030" y="3387090"/>
            <a:ext cx="1612265" cy="645160"/>
          </a:xfrm>
          <a:prstGeom prst="rect">
            <a:avLst/>
          </a:prstGeom>
          <a:noFill/>
          <a:ln>
            <a:solidFill>
              <a:srgbClr val="0070C0"/>
            </a:solidFill>
          </a:ln>
        </p:spPr>
        <p:txBody>
          <a:bodyPr wrap="square" rtlCol="0">
            <a:spAutoFit/>
          </a:bodyPr>
          <a:lstStyle/>
          <a:p>
            <a:r>
              <a:rPr lang="zh-CN" altLang="en-US">
                <a:latin typeface="+mn-ea"/>
              </a:rPr>
              <a:t>专硕、学硕、直博</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Placeholder 3"/>
          <p:cNvSpPr txBox="1"/>
          <p:nvPr/>
        </p:nvSpPr>
        <p:spPr>
          <a:xfrm>
            <a:off x="333375" y="206911"/>
            <a:ext cx="4632151" cy="553998"/>
          </a:xfrm>
          <a:prstGeom prst="rect">
            <a:avLst/>
          </a:prstGeom>
          <a:noFill/>
          <a:ln w="9525">
            <a:noFill/>
          </a:ln>
        </p:spPr>
        <p:txBody>
          <a:bodyPr wrap="square" lIns="0" tIns="0" rIns="0" bIns="0" anchor="ctr">
            <a:spAutoFit/>
            <a:scene3d>
              <a:camera prst="orthographicFront"/>
              <a:lightRig rig="threePt" dir="t"/>
            </a:scene3d>
          </a:bodyPr>
          <a:lstStyle/>
          <a:p>
            <a:pPr algn="ctr" defTabSz="898525">
              <a:spcBef>
                <a:spcPct val="20000"/>
              </a:spcBef>
              <a:buNone/>
            </a:pPr>
            <a:r>
              <a:rPr lang="zh-CN" altLang="en-US" sz="3600" baseline="0" dirty="0">
                <a:solidFill>
                  <a:schemeClr val="tx1"/>
                </a:solidFill>
                <a:effectLst>
                  <a:outerShdw blurRad="38100" dist="19050" dir="2700000" algn="tl" rotWithShape="0">
                    <a:schemeClr val="dk1">
                      <a:alpha val="40000"/>
                    </a:schemeClr>
                  </a:outerShdw>
                </a:effectLst>
                <a:latin typeface="+mn-ea"/>
                <a:sym typeface="Arial" panose="020B0604020202020204" pitchFamily="34" charset="0"/>
              </a:rPr>
              <a:t>学生角色生成课表功能</a:t>
            </a:r>
          </a:p>
        </p:txBody>
      </p:sp>
      <p:sp>
        <p:nvSpPr>
          <p:cNvPr id="9221" name="文本框 40"/>
          <p:cNvSpPr/>
          <p:nvPr/>
        </p:nvSpPr>
        <p:spPr>
          <a:xfrm>
            <a:off x="333375" y="1388745"/>
            <a:ext cx="3099435" cy="1821180"/>
          </a:xfrm>
          <a:prstGeom prst="rect">
            <a:avLst/>
          </a:prstGeom>
          <a:noFill/>
          <a:ln w="9525">
            <a:solidFill>
              <a:schemeClr val="tx1"/>
            </a:solidFill>
          </a:ln>
        </p:spPr>
        <p:txBody>
          <a:bodyPr wrap="square" lIns="67391" tIns="33696" rIns="67391" bIns="33696" anchor="t">
            <a:spAutoFit/>
          </a:bodyPr>
          <a:lstStyle/>
          <a:p>
            <a:r>
              <a:rPr lang="zh-CN" altLang="en-US" sz="2800" b="1" dirty="0">
                <a:solidFill>
                  <a:srgbClr val="0070C0"/>
                </a:solidFill>
                <a:latin typeface="+mn-ea"/>
                <a:sym typeface="Arial" panose="020B0604020202020204" pitchFamily="34" charset="0"/>
              </a:rPr>
              <a:t>预期目标</a:t>
            </a:r>
          </a:p>
          <a:p>
            <a:r>
              <a:rPr lang="zh-CN" altLang="en-US" sz="1800" dirty="0">
                <a:solidFill>
                  <a:srgbClr val="0070C0"/>
                </a:solidFill>
                <a:latin typeface="+mn-ea"/>
                <a:sym typeface="Arial" panose="020B0604020202020204" pitchFamily="34" charset="0"/>
              </a:rPr>
              <a:t>学生选完课之后，可以查看本学期的课表，更加清晰地知道课程的时间排布。</a:t>
            </a:r>
            <a:endParaRPr lang="zh-CN" altLang="en-US" sz="1800" b="1" dirty="0">
              <a:solidFill>
                <a:srgbClr val="0070C0"/>
              </a:solidFill>
              <a:latin typeface="+mn-ea"/>
              <a:sym typeface="Arial" panose="020B0604020202020204" pitchFamily="34" charset="0"/>
            </a:endParaRPr>
          </a:p>
          <a:p>
            <a:endParaRPr lang="zh-CN" altLang="en-US" sz="1600" dirty="0">
              <a:solidFill>
                <a:srgbClr val="0070C0"/>
              </a:solidFill>
              <a:latin typeface="+mn-ea"/>
              <a:sym typeface="Arial" panose="020B0604020202020204" pitchFamily="34" charset="0"/>
            </a:endParaRPr>
          </a:p>
          <a:p>
            <a:endParaRPr lang="zh-CN" altLang="en-US" sz="1600" dirty="0">
              <a:solidFill>
                <a:srgbClr val="0070C0"/>
              </a:solidFill>
              <a:latin typeface="+mn-ea"/>
              <a:sym typeface="Arial" panose="020B0604020202020204" pitchFamily="34" charset="0"/>
            </a:endParaRPr>
          </a:p>
        </p:txBody>
      </p:sp>
      <p:sp>
        <p:nvSpPr>
          <p:cNvPr id="12" name="矩形 11"/>
          <p:cNvSpPr/>
          <p:nvPr/>
        </p:nvSpPr>
        <p:spPr>
          <a:xfrm>
            <a:off x="3580765" y="1060450"/>
            <a:ext cx="5446395" cy="5077460"/>
          </a:xfrm>
          <a:prstGeom prst="rect">
            <a:avLst/>
          </a:prstGeom>
          <a:solidFill>
            <a:schemeClr val="bg1"/>
          </a:solidFill>
          <a:ln w="9525">
            <a:solidFill>
              <a:srgbClr val="595959"/>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文本框 12"/>
          <p:cNvSpPr txBox="1"/>
          <p:nvPr/>
        </p:nvSpPr>
        <p:spPr>
          <a:xfrm>
            <a:off x="3602990" y="1105535"/>
            <a:ext cx="1298575" cy="368300"/>
          </a:xfrm>
          <a:prstGeom prst="rect">
            <a:avLst/>
          </a:prstGeom>
          <a:solidFill>
            <a:schemeClr val="bg2"/>
          </a:solidFill>
        </p:spPr>
        <p:txBody>
          <a:bodyPr wrap="square" rtlCol="0">
            <a:spAutoFit/>
          </a:bodyPr>
          <a:lstStyle/>
          <a:p>
            <a:r>
              <a:rPr lang="zh-CN" altLang="en-US" dirty="0">
                <a:latin typeface="+mn-ea"/>
              </a:rPr>
              <a:t>课程表</a:t>
            </a:r>
          </a:p>
        </p:txBody>
      </p:sp>
      <p:graphicFrame>
        <p:nvGraphicFramePr>
          <p:cNvPr id="19" name="表格 18"/>
          <p:cNvGraphicFramePr>
            <a:graphicFrameLocks noGrp="1"/>
          </p:cNvGraphicFramePr>
          <p:nvPr/>
        </p:nvGraphicFramePr>
        <p:xfrm>
          <a:off x="3644900" y="1856105"/>
          <a:ext cx="5318760" cy="3780155"/>
        </p:xfrm>
        <a:graphic>
          <a:graphicData uri="http://schemas.openxmlformats.org/drawingml/2006/table">
            <a:tbl>
              <a:tblPr>
                <a:tableStyleId>{5C22544A-7EE6-4342-B048-85BDC9FD1C3A}</a:tableStyleId>
              </a:tblPr>
              <a:tblGrid>
                <a:gridCol w="309245">
                  <a:extLst>
                    <a:ext uri="{9D8B030D-6E8A-4147-A177-3AD203B41FA5}">
                      <a16:colId xmlns:a16="http://schemas.microsoft.com/office/drawing/2014/main" val="20000"/>
                    </a:ext>
                  </a:extLst>
                </a:gridCol>
                <a:gridCol w="625475">
                  <a:extLst>
                    <a:ext uri="{9D8B030D-6E8A-4147-A177-3AD203B41FA5}">
                      <a16:colId xmlns:a16="http://schemas.microsoft.com/office/drawing/2014/main" val="20001"/>
                    </a:ext>
                  </a:extLst>
                </a:gridCol>
                <a:gridCol w="791845">
                  <a:extLst>
                    <a:ext uri="{9D8B030D-6E8A-4147-A177-3AD203B41FA5}">
                      <a16:colId xmlns:a16="http://schemas.microsoft.com/office/drawing/2014/main" val="20002"/>
                    </a:ext>
                  </a:extLst>
                </a:gridCol>
                <a:gridCol w="402590">
                  <a:extLst>
                    <a:ext uri="{9D8B030D-6E8A-4147-A177-3AD203B41FA5}">
                      <a16:colId xmlns:a16="http://schemas.microsoft.com/office/drawing/2014/main" val="20003"/>
                    </a:ext>
                  </a:extLst>
                </a:gridCol>
                <a:gridCol w="965835">
                  <a:extLst>
                    <a:ext uri="{9D8B030D-6E8A-4147-A177-3AD203B41FA5}">
                      <a16:colId xmlns:a16="http://schemas.microsoft.com/office/drawing/2014/main" val="20004"/>
                    </a:ext>
                  </a:extLst>
                </a:gridCol>
                <a:gridCol w="401320">
                  <a:extLst>
                    <a:ext uri="{9D8B030D-6E8A-4147-A177-3AD203B41FA5}">
                      <a16:colId xmlns:a16="http://schemas.microsoft.com/office/drawing/2014/main" val="20005"/>
                    </a:ext>
                  </a:extLst>
                </a:gridCol>
                <a:gridCol w="727710">
                  <a:extLst>
                    <a:ext uri="{9D8B030D-6E8A-4147-A177-3AD203B41FA5}">
                      <a16:colId xmlns:a16="http://schemas.microsoft.com/office/drawing/2014/main" val="20006"/>
                    </a:ext>
                  </a:extLst>
                </a:gridCol>
                <a:gridCol w="367030">
                  <a:extLst>
                    <a:ext uri="{9D8B030D-6E8A-4147-A177-3AD203B41FA5}">
                      <a16:colId xmlns:a16="http://schemas.microsoft.com/office/drawing/2014/main" val="20007"/>
                    </a:ext>
                  </a:extLst>
                </a:gridCol>
                <a:gridCol w="727710">
                  <a:extLst>
                    <a:ext uri="{9D8B030D-6E8A-4147-A177-3AD203B41FA5}">
                      <a16:colId xmlns:a16="http://schemas.microsoft.com/office/drawing/2014/main" val="20008"/>
                    </a:ext>
                  </a:extLst>
                </a:gridCol>
              </a:tblGrid>
              <a:tr h="212090">
                <a:tc>
                  <a:txBody>
                    <a:bodyPr/>
                    <a:lstStyle/>
                    <a:p>
                      <a:pPr algn="ctr" fontAlgn="ctr"/>
                      <a:r>
                        <a:rPr lang="zh-CN" altLang="en-US" sz="800" u="none" strike="noStrike">
                          <a:effectLst/>
                        </a:rPr>
                        <a:t>节数</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时间</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周一</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周二</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周三</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周四</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周五</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周六</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周日</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31470">
                <a:tc>
                  <a:txBody>
                    <a:bodyPr/>
                    <a:lstStyle/>
                    <a:p>
                      <a:pPr algn="ctr" fontAlgn="ctr"/>
                      <a:r>
                        <a:rPr lang="en-US" altLang="zh-CN" sz="800" u="none" strike="noStrike">
                          <a:effectLst/>
                        </a:rPr>
                        <a:t>1</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8::30-9:20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zh-CN" altLang="en-US" sz="800" u="none" strike="noStrike" dirty="0">
                          <a:effectLst/>
                        </a:rPr>
                        <a:t> </a:t>
                      </a: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zh-CN" altLang="en-US" sz="800" u="none" strike="noStrike" dirty="0">
                          <a:effectLst/>
                        </a:rPr>
                        <a:t> </a:t>
                      </a: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31470">
                <a:tc>
                  <a:txBody>
                    <a:bodyPr/>
                    <a:lstStyle/>
                    <a:p>
                      <a:pPr algn="ctr" fontAlgn="ctr"/>
                      <a:r>
                        <a:rPr lang="en-US" altLang="zh-CN" sz="800" u="none" strike="noStrike">
                          <a:effectLst/>
                        </a:rPr>
                        <a:t>2</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9:20-10:10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rowSpan="3">
                  <a:txBody>
                    <a:bodyPr/>
                    <a:lstStyle/>
                    <a:p>
                      <a:pPr algn="ctr" fontAlgn="ctr"/>
                      <a:r>
                        <a:rPr lang="zh-CN" altLang="en-US" sz="800" u="none" strike="noStrike" dirty="0">
                          <a:effectLst/>
                        </a:rPr>
                        <a:t>                     </a:t>
                      </a: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en-US" altLang="zh-CN"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8450">
                <a:tc>
                  <a:txBody>
                    <a:bodyPr/>
                    <a:lstStyle/>
                    <a:p>
                      <a:pPr algn="ctr" fontAlgn="ctr"/>
                      <a:r>
                        <a:rPr lang="en-US" altLang="zh-CN" sz="800" u="none" strike="noStrike">
                          <a:effectLst/>
                        </a:rPr>
                        <a:t>3</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10:30-11:20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US" sz="800" u="none" strike="noStrike" dirty="0">
                          <a:effectLst/>
                        </a:rPr>
                        <a:t>091M4021H-2           </a:t>
                      </a:r>
                    </a:p>
                    <a:p>
                      <a:pPr algn="ctr" fontAlgn="ctr"/>
                      <a:r>
                        <a:rPr lang="en-US" sz="800" u="none" strike="noStrike" dirty="0">
                          <a:effectLst/>
                        </a:rPr>
                        <a:t>  </a:t>
                      </a:r>
                      <a:r>
                        <a:rPr lang="zh-CN" altLang="en-US" sz="800" u="none" strike="noStrike" dirty="0">
                          <a:effectLst/>
                        </a:rPr>
                        <a:t>高级软件工程</a:t>
                      </a:r>
                      <a:endParaRPr lang="en-US" altLang="zh-CN" sz="800" u="none" strike="noStrike" dirty="0">
                        <a:effectLst/>
                      </a:endParaRPr>
                    </a:p>
                    <a:p>
                      <a:pPr algn="ctr" fontAlgn="ctr"/>
                      <a:r>
                        <a:rPr lang="zh-CN" altLang="en-US" sz="800" u="none" strike="noStrike" dirty="0">
                          <a:effectLst/>
                        </a:rPr>
                        <a:t> </a:t>
                      </a:r>
                      <a:r>
                        <a:rPr lang="en-US" altLang="zh-CN" sz="800" u="none" strike="noStrike" dirty="0">
                          <a:effectLst/>
                        </a:rPr>
                        <a:t>3</a:t>
                      </a:r>
                      <a:r>
                        <a:rPr lang="zh-CN" altLang="en-US" sz="800" u="none" strike="noStrike" dirty="0">
                          <a:effectLst/>
                        </a:rPr>
                        <a:t>分 魏峻 教</a:t>
                      </a:r>
                      <a:r>
                        <a:rPr lang="en-US" altLang="zh-CN" sz="800" u="none" strike="noStrike" dirty="0">
                          <a:effectLst/>
                        </a:rPr>
                        <a:t>1-207   </a:t>
                      </a:r>
                    </a:p>
                    <a:p>
                      <a:pPr algn="ctr" fontAlgn="ctr"/>
                      <a:r>
                        <a:rPr lang="zh-CN" altLang="en-US" sz="800" u="none" strike="noStrike" dirty="0">
                          <a:effectLst/>
                        </a:rPr>
                        <a:t>第</a:t>
                      </a:r>
                      <a:r>
                        <a:rPr lang="en-US" altLang="zh-CN" sz="800" u="none" strike="noStrike" dirty="0">
                          <a:effectLst/>
                        </a:rPr>
                        <a:t>2-17</a:t>
                      </a:r>
                      <a:r>
                        <a:rPr lang="zh-CN" altLang="en-US" sz="800" u="none" strike="noStrike" dirty="0">
                          <a:effectLst/>
                        </a:rPr>
                        <a:t>周</a:t>
                      </a: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US" sz="800" u="none" strike="noStrike" dirty="0">
                          <a:effectLst/>
                        </a:rPr>
                        <a:t>091M4021H-2          </a:t>
                      </a:r>
                    </a:p>
                    <a:p>
                      <a:pPr algn="ctr" fontAlgn="ctr"/>
                      <a:r>
                        <a:rPr lang="en-US" sz="800" u="none" strike="noStrike" dirty="0">
                          <a:effectLst/>
                        </a:rPr>
                        <a:t>   </a:t>
                      </a:r>
                      <a:r>
                        <a:rPr lang="zh-CN" altLang="en-US" sz="800" u="none" strike="noStrike" dirty="0">
                          <a:effectLst/>
                        </a:rPr>
                        <a:t>高级软件工程 </a:t>
                      </a:r>
                      <a:endParaRPr lang="en-US" altLang="zh-CN" sz="800" u="none" strike="noStrike" dirty="0">
                        <a:effectLst/>
                      </a:endParaRPr>
                    </a:p>
                    <a:p>
                      <a:pPr algn="ctr" fontAlgn="ctr"/>
                      <a:r>
                        <a:rPr lang="en-US" altLang="zh-CN" sz="800" u="none" strike="noStrike" dirty="0">
                          <a:effectLst/>
                        </a:rPr>
                        <a:t>3</a:t>
                      </a:r>
                      <a:r>
                        <a:rPr lang="zh-CN" altLang="en-US" sz="800" u="none" strike="noStrike" dirty="0">
                          <a:effectLst/>
                        </a:rPr>
                        <a:t>分 魏峻 教</a:t>
                      </a:r>
                      <a:r>
                        <a:rPr lang="en-US" altLang="zh-CN" sz="800" u="none" strike="noStrike" dirty="0">
                          <a:effectLst/>
                        </a:rPr>
                        <a:t>1-207</a:t>
                      </a:r>
                    </a:p>
                    <a:p>
                      <a:pPr algn="ctr" fontAlgn="ctr"/>
                      <a:r>
                        <a:rPr lang="en-US" altLang="zh-CN" sz="800" u="none" strike="noStrike" dirty="0">
                          <a:effectLst/>
                        </a:rPr>
                        <a:t>   </a:t>
                      </a:r>
                      <a:r>
                        <a:rPr lang="zh-CN" altLang="en-US" sz="800" u="none" strike="noStrike" dirty="0">
                          <a:effectLst/>
                        </a:rPr>
                        <a:t>第</a:t>
                      </a:r>
                      <a:r>
                        <a:rPr lang="en-US" altLang="zh-CN" sz="800" u="none" strike="noStrike" dirty="0">
                          <a:effectLst/>
                        </a:rPr>
                        <a:t>2-17</a:t>
                      </a:r>
                      <a:r>
                        <a:rPr lang="zh-CN" altLang="en-US" sz="800" u="none" strike="noStrike" dirty="0">
                          <a:effectLst/>
                        </a:rPr>
                        <a:t>周</a:t>
                      </a: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3"/>
                  </a:ext>
                </a:extLst>
              </a:tr>
              <a:tr h="519430">
                <a:tc>
                  <a:txBody>
                    <a:bodyPr/>
                    <a:lstStyle/>
                    <a:p>
                      <a:pPr algn="ctr" fontAlgn="ctr"/>
                      <a:r>
                        <a:rPr lang="en-US" altLang="zh-CN" sz="800" u="none" strike="noStrike">
                          <a:effectLst/>
                        </a:rPr>
                        <a:t>4</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11:20-12:10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4"/>
                  </a:ext>
                </a:extLst>
              </a:tr>
              <a:tr h="298450">
                <a:tc>
                  <a:txBody>
                    <a:bodyPr/>
                    <a:lstStyle/>
                    <a:p>
                      <a:pPr algn="ctr" fontAlgn="ctr"/>
                      <a:r>
                        <a:rPr lang="en-US" altLang="zh-CN" sz="800" u="none" strike="noStrike">
                          <a:effectLst/>
                        </a:rPr>
                        <a:t>5</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13:30-14:20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en-US" altLang="zh-CN"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7815">
                <a:tc>
                  <a:txBody>
                    <a:bodyPr/>
                    <a:lstStyle/>
                    <a:p>
                      <a:pPr algn="ctr" fontAlgn="ctr"/>
                      <a:r>
                        <a:rPr lang="en-US" altLang="zh-CN" sz="800" u="none" strike="noStrike">
                          <a:effectLst/>
                        </a:rPr>
                        <a:t>6</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14:20-15:10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6"/>
                  </a:ext>
                </a:extLst>
              </a:tr>
              <a:tr h="297815">
                <a:tc>
                  <a:txBody>
                    <a:bodyPr/>
                    <a:lstStyle/>
                    <a:p>
                      <a:pPr algn="ctr" fontAlgn="ctr"/>
                      <a:r>
                        <a:rPr lang="en-US" altLang="zh-CN" sz="800" u="none" strike="noStrike">
                          <a:effectLst/>
                        </a:rPr>
                        <a:t>7</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15:30-16:20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7"/>
                  </a:ext>
                </a:extLst>
              </a:tr>
              <a:tr h="299085">
                <a:tc>
                  <a:txBody>
                    <a:bodyPr/>
                    <a:lstStyle/>
                    <a:p>
                      <a:pPr algn="ctr" fontAlgn="ctr"/>
                      <a:r>
                        <a:rPr lang="en-US" altLang="zh-CN" sz="800" u="none" strike="noStrike">
                          <a:effectLst/>
                        </a:rPr>
                        <a:t>8</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16:20-17:10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97815">
                <a:tc>
                  <a:txBody>
                    <a:bodyPr/>
                    <a:lstStyle/>
                    <a:p>
                      <a:pPr algn="ctr" fontAlgn="ctr"/>
                      <a:r>
                        <a:rPr lang="en-US" altLang="zh-CN" sz="800" u="none" strike="noStrike">
                          <a:effectLst/>
                        </a:rPr>
                        <a:t>9</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19:00-19:50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en-US" altLang="zh-CN"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98450">
                <a:tc>
                  <a:txBody>
                    <a:bodyPr/>
                    <a:lstStyle/>
                    <a:p>
                      <a:pPr algn="ctr" fontAlgn="ctr"/>
                      <a:r>
                        <a:rPr lang="en-US" altLang="zh-CN" sz="800" u="none" strike="noStrike">
                          <a:effectLst/>
                        </a:rPr>
                        <a:t>10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19:50-20:40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10"/>
                  </a:ext>
                </a:extLst>
              </a:tr>
              <a:tr h="297815">
                <a:tc>
                  <a:txBody>
                    <a:bodyPr/>
                    <a:lstStyle/>
                    <a:p>
                      <a:pPr algn="ctr" fontAlgn="ctr"/>
                      <a:r>
                        <a:rPr lang="en-US" altLang="zh-CN" sz="800" u="none" strike="noStrike">
                          <a:effectLst/>
                        </a:rPr>
                        <a:t>11</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dirty="0">
                          <a:effectLst/>
                        </a:rPr>
                        <a:t>20:50-21:40</a:t>
                      </a:r>
                      <a:endParaRPr lang="en-US" altLang="zh-CN"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Placeholder 3"/>
          <p:cNvSpPr txBox="1"/>
          <p:nvPr/>
        </p:nvSpPr>
        <p:spPr>
          <a:xfrm>
            <a:off x="326296" y="350793"/>
            <a:ext cx="4802434" cy="553998"/>
          </a:xfrm>
          <a:prstGeom prst="rect">
            <a:avLst/>
          </a:prstGeom>
          <a:noFill/>
          <a:ln w="9525">
            <a:noFill/>
          </a:ln>
        </p:spPr>
        <p:txBody>
          <a:bodyPr wrap="square" lIns="0" tIns="0" rIns="0" bIns="0" anchor="ctr">
            <a:spAutoFit/>
            <a:scene3d>
              <a:camera prst="orthographicFront"/>
              <a:lightRig rig="threePt" dir="t"/>
            </a:scene3d>
          </a:bodyPr>
          <a:lstStyle/>
          <a:p>
            <a:pPr algn="ctr" defTabSz="898525">
              <a:spcBef>
                <a:spcPct val="20000"/>
              </a:spcBef>
              <a:buNone/>
            </a:pPr>
            <a:r>
              <a:rPr lang="zh-CN" altLang="en-US" sz="3600" baseline="0" dirty="0">
                <a:solidFill>
                  <a:schemeClr val="tx1"/>
                </a:solidFill>
                <a:effectLst>
                  <a:outerShdw blurRad="38100" dist="19050" dir="2700000" algn="tl" rotWithShape="0">
                    <a:schemeClr val="dk1">
                      <a:alpha val="40000"/>
                    </a:schemeClr>
                  </a:outerShdw>
                </a:effectLst>
                <a:latin typeface="+mn-ea"/>
                <a:sym typeface="Arial" panose="020B0604020202020204" pitchFamily="34" charset="0"/>
              </a:rPr>
              <a:t>学生角色生成课表功能</a:t>
            </a:r>
          </a:p>
        </p:txBody>
      </p:sp>
      <p:sp>
        <p:nvSpPr>
          <p:cNvPr id="9218" name="任意多边形 21"/>
          <p:cNvSpPr/>
          <p:nvPr/>
        </p:nvSpPr>
        <p:spPr>
          <a:xfrm rot="-1800000">
            <a:off x="2878720" y="3381604"/>
            <a:ext cx="865188" cy="3832225"/>
          </a:xfrm>
          <a:custGeom>
            <a:avLst/>
            <a:gdLst/>
            <a:ahLst/>
            <a:cxnLst>
              <a:cxn ang="0">
                <a:pos x="865840" y="496712"/>
              </a:cxn>
              <a:cxn ang="0">
                <a:pos x="0" y="0"/>
              </a:cxn>
              <a:cxn ang="0">
                <a:pos x="0" y="3336383"/>
              </a:cxn>
              <a:cxn ang="0">
                <a:pos x="865840" y="3833095"/>
              </a:cxn>
            </a:cxnLst>
            <a:rect l="0" t="0" r="0" b="0"/>
            <a:pathLst>
              <a:path w="1170373" h="5214450">
                <a:moveTo>
                  <a:pt x="1170373" y="675715"/>
                </a:moveTo>
                <a:lnTo>
                  <a:pt x="0" y="0"/>
                </a:lnTo>
                <a:lnTo>
                  <a:pt x="0" y="4538735"/>
                </a:lnTo>
                <a:lnTo>
                  <a:pt x="1170373" y="5214450"/>
                </a:lnTo>
                <a:lnTo>
                  <a:pt x="1170373" y="675715"/>
                </a:lnTo>
                <a:close/>
              </a:path>
            </a:pathLst>
          </a:custGeom>
          <a:solidFill>
            <a:srgbClr val="0070C0"/>
          </a:solidFill>
          <a:ln w="9525">
            <a:noFill/>
          </a:ln>
        </p:spPr>
        <p:txBody>
          <a:bodyPr/>
          <a:lstStyle/>
          <a:p>
            <a:endParaRPr lang="zh-CN" altLang="en-US">
              <a:latin typeface="+mn-ea"/>
            </a:endParaRPr>
          </a:p>
        </p:txBody>
      </p:sp>
      <p:sp>
        <p:nvSpPr>
          <p:cNvPr id="9219" name="任意多边形 25"/>
          <p:cNvSpPr/>
          <p:nvPr/>
        </p:nvSpPr>
        <p:spPr>
          <a:xfrm rot="1800000" flipH="1">
            <a:off x="1194383" y="3381604"/>
            <a:ext cx="863600" cy="3832225"/>
          </a:xfrm>
          <a:custGeom>
            <a:avLst/>
            <a:gdLst/>
            <a:ahLst/>
            <a:cxnLst>
              <a:cxn ang="0">
                <a:pos x="863494" y="496712"/>
              </a:cxn>
              <a:cxn ang="0">
                <a:pos x="0" y="0"/>
              </a:cxn>
              <a:cxn ang="0">
                <a:pos x="0" y="3336383"/>
              </a:cxn>
              <a:cxn ang="0">
                <a:pos x="863494" y="3833095"/>
              </a:cxn>
            </a:cxnLst>
            <a:rect l="0" t="0" r="0" b="0"/>
            <a:pathLst>
              <a:path w="1170373" h="5214450">
                <a:moveTo>
                  <a:pt x="1170373" y="675715"/>
                </a:moveTo>
                <a:lnTo>
                  <a:pt x="0" y="0"/>
                </a:lnTo>
                <a:lnTo>
                  <a:pt x="0" y="4538735"/>
                </a:lnTo>
                <a:lnTo>
                  <a:pt x="1170373" y="5214450"/>
                </a:lnTo>
                <a:lnTo>
                  <a:pt x="1170373" y="675715"/>
                </a:lnTo>
                <a:close/>
              </a:path>
            </a:pathLst>
          </a:custGeom>
          <a:solidFill>
            <a:srgbClr val="0070C0"/>
          </a:solidFill>
          <a:ln w="9525">
            <a:noFill/>
          </a:ln>
        </p:spPr>
        <p:txBody>
          <a:bodyPr/>
          <a:lstStyle/>
          <a:p>
            <a:endParaRPr lang="zh-CN" altLang="en-US">
              <a:latin typeface="+mn-ea"/>
            </a:endParaRPr>
          </a:p>
        </p:txBody>
      </p:sp>
      <p:grpSp>
        <p:nvGrpSpPr>
          <p:cNvPr id="25" name="组合 24"/>
          <p:cNvGrpSpPr/>
          <p:nvPr/>
        </p:nvGrpSpPr>
        <p:grpSpPr>
          <a:xfrm>
            <a:off x="461262" y="1247330"/>
            <a:ext cx="4182746" cy="2545651"/>
            <a:chOff x="2602088" y="1253067"/>
            <a:chExt cx="7248272" cy="4140425"/>
          </a:xfrm>
          <a:solidFill>
            <a:srgbClr val="3F3E40"/>
          </a:solidFill>
        </p:grpSpPr>
        <p:sp>
          <p:nvSpPr>
            <p:cNvPr id="26" name="流程图: 可选过程 25"/>
            <p:cNvSpPr/>
            <p:nvPr/>
          </p:nvSpPr>
          <p:spPr>
            <a:xfrm>
              <a:off x="2602088" y="1253067"/>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mn-ea"/>
                  <a:cs typeface="+mn-cs"/>
                </a:rPr>
                <a:t>Http Request</a:t>
              </a:r>
              <a:endParaRPr kumimoji="0" lang="zh-CN" altLang="en-US" sz="1100" b="1" i="0" u="none" strike="noStrike" kern="1200" cap="none" spc="0" normalizeH="0" baseline="0" noProof="0" dirty="0">
                <a:ln>
                  <a:noFill/>
                </a:ln>
                <a:solidFill>
                  <a:prstClr val="white"/>
                </a:solidFill>
                <a:effectLst/>
                <a:uLnTx/>
                <a:uFillTx/>
                <a:latin typeface="+mn-ea"/>
                <a:cs typeface="+mn-cs"/>
              </a:endParaRPr>
            </a:p>
          </p:txBody>
        </p:sp>
        <p:sp>
          <p:nvSpPr>
            <p:cNvPr id="27" name="流程图: 可选过程 26"/>
            <p:cNvSpPr/>
            <p:nvPr/>
          </p:nvSpPr>
          <p:spPr>
            <a:xfrm>
              <a:off x="5322710" y="1253067"/>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mn-ea"/>
                  <a:cs typeface="+mn-cs"/>
                </a:rPr>
                <a:t>Routing</a:t>
              </a:r>
              <a:endParaRPr kumimoji="0" lang="zh-CN" altLang="en-US" sz="1100" b="1" i="0" u="none" strike="noStrike" kern="1200" cap="none" spc="0" normalizeH="0" baseline="0" noProof="0" dirty="0">
                <a:ln>
                  <a:noFill/>
                </a:ln>
                <a:solidFill>
                  <a:prstClr val="white"/>
                </a:solidFill>
                <a:effectLst/>
                <a:uLnTx/>
                <a:uFillTx/>
                <a:latin typeface="+mn-ea"/>
                <a:cs typeface="+mn-cs"/>
              </a:endParaRPr>
            </a:p>
          </p:txBody>
        </p:sp>
        <p:sp>
          <p:nvSpPr>
            <p:cNvPr id="28" name="流程图: 可选过程 27"/>
            <p:cNvSpPr/>
            <p:nvPr/>
          </p:nvSpPr>
          <p:spPr>
            <a:xfrm>
              <a:off x="8043332" y="1253067"/>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mn-ea"/>
                  <a:cs typeface="+mn-cs"/>
                </a:rPr>
                <a:t>Rendering</a:t>
              </a:r>
              <a:endParaRPr kumimoji="0" lang="zh-CN" altLang="en-US" sz="1100" b="1" i="0" u="none" strike="noStrike" kern="1200" cap="none" spc="0" normalizeH="0" baseline="0" noProof="0" dirty="0">
                <a:ln>
                  <a:noFill/>
                </a:ln>
                <a:solidFill>
                  <a:prstClr val="white"/>
                </a:solidFill>
                <a:effectLst/>
                <a:uLnTx/>
                <a:uFillTx/>
                <a:latin typeface="+mn-ea"/>
                <a:cs typeface="+mn-cs"/>
              </a:endParaRPr>
            </a:p>
          </p:txBody>
        </p:sp>
        <p:sp>
          <p:nvSpPr>
            <p:cNvPr id="29" name="流程图: 可选过程 28"/>
            <p:cNvSpPr/>
            <p:nvPr/>
          </p:nvSpPr>
          <p:spPr>
            <a:xfrm>
              <a:off x="7780526" y="2360237"/>
              <a:ext cx="2069834" cy="1927221"/>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strike="noStrike" noProof="0" dirty="0">
                  <a:solidFill>
                    <a:prstClr val="white"/>
                  </a:solidFill>
                  <a:latin typeface="+mn-ea"/>
                </a:rPr>
                <a:t>Courses</a:t>
              </a:r>
              <a:r>
                <a:rPr kumimoji="0" lang="en-US" altLang="zh-CN" sz="1100" b="1" i="0" u="none" strike="noStrike" kern="1200" cap="none" spc="0" normalizeH="0" baseline="0" noProof="0" dirty="0">
                  <a:ln>
                    <a:noFill/>
                  </a:ln>
                  <a:solidFill>
                    <a:prstClr val="white"/>
                  </a:solidFill>
                  <a:effectLst/>
                  <a:uLnTx/>
                  <a:uFillTx/>
                  <a:latin typeface="+mn-ea"/>
                  <a:cs typeface="+mn-cs"/>
                </a:rPr>
                <a:t>/curriculum</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mn-ea"/>
                  <a:sym typeface="+mn-ea"/>
                </a:rPr>
                <a:t>Courses</a:t>
              </a:r>
              <a:r>
                <a:rPr lang="en-US" altLang="zh-CN" sz="1100" b="1" noProof="0" dirty="0">
                  <a:ln>
                    <a:noFill/>
                  </a:ln>
                  <a:solidFill>
                    <a:prstClr val="white"/>
                  </a:solidFill>
                  <a:effectLst/>
                  <a:uLnTx/>
                  <a:uFillTx/>
                  <a:latin typeface="+mn-ea"/>
                  <a:sym typeface="+mn-ea"/>
                </a:rPr>
                <a:t>/my_course_list</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dirty="0">
                  <a:solidFill>
                    <a:schemeClr val="bg1"/>
                  </a:solidFill>
                  <a:latin typeface="+mn-ea"/>
                  <a:sym typeface="Arial" panose="020B0604020202020204" pitchFamily="34" charset="0"/>
                </a:rPr>
                <a:t>s</a:t>
              </a:r>
              <a:r>
                <a:rPr lang="en-US" altLang="zh-CN" sz="1100" b="1" noProof="0" dirty="0">
                  <a:solidFill>
                    <a:prstClr val="white"/>
                  </a:solidFill>
                  <a:latin typeface="+mn-ea"/>
                  <a:sym typeface="Arial" panose="020B0604020202020204" pitchFamily="34" charset="0"/>
                </a:rPr>
                <a:t>hared/_sidenav</a:t>
              </a:r>
              <a:endParaRPr lang="en-US" altLang="zh-CN" sz="1100" b="1" noProof="0" dirty="0">
                <a:ln>
                  <a:noFill/>
                </a:ln>
                <a:solidFill>
                  <a:prstClr val="white"/>
                </a:solidFill>
                <a:effectLst/>
                <a:uLnTx/>
                <a:uFillTx/>
                <a:latin typeface="+mn-ea"/>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mn-ea"/>
                  <a:cs typeface="+mn-cs"/>
                </a:rPr>
                <a:t>View</a:t>
              </a:r>
              <a:endParaRPr kumimoji="0" lang="zh-CN" altLang="en-US" sz="1100" b="1" i="0" u="none" strike="noStrike" kern="1200" cap="none" spc="0" normalizeH="0" baseline="0" noProof="0" dirty="0">
                <a:ln>
                  <a:noFill/>
                </a:ln>
                <a:solidFill>
                  <a:prstClr val="white"/>
                </a:solidFill>
                <a:effectLst/>
                <a:uLnTx/>
                <a:uFillTx/>
                <a:latin typeface="+mn-ea"/>
                <a:cs typeface="+mn-cs"/>
              </a:endParaRPr>
            </a:p>
          </p:txBody>
        </p:sp>
        <p:sp>
          <p:nvSpPr>
            <p:cNvPr id="30" name="流程图: 可选过程 29"/>
            <p:cNvSpPr/>
            <p:nvPr/>
          </p:nvSpPr>
          <p:spPr>
            <a:xfrm>
              <a:off x="5322710" y="3016955"/>
              <a:ext cx="1546577" cy="612649"/>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mn-ea"/>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mn-ea"/>
                  <a:cs typeface="+mn-cs"/>
                </a:rPr>
                <a:t>Controller</a:t>
              </a:r>
              <a:endParaRPr kumimoji="0" lang="zh-CN" altLang="en-US" sz="1100" b="1" i="0" u="none" strike="noStrike" kern="1200" cap="none" spc="0" normalizeH="0" baseline="0" noProof="0" dirty="0">
                <a:ln>
                  <a:noFill/>
                </a:ln>
                <a:solidFill>
                  <a:prstClr val="white"/>
                </a:solidFill>
                <a:effectLst/>
                <a:uLnTx/>
                <a:uFillTx/>
                <a:latin typeface="+mn-ea"/>
                <a:cs typeface="+mn-cs"/>
              </a:endParaRPr>
            </a:p>
          </p:txBody>
        </p:sp>
        <p:sp>
          <p:nvSpPr>
            <p:cNvPr id="31" name="流程图: 可选过程 30"/>
            <p:cNvSpPr/>
            <p:nvPr/>
          </p:nvSpPr>
          <p:spPr>
            <a:xfrm>
              <a:off x="5322710" y="4780844"/>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strike="noStrike" noProof="0" dirty="0">
                  <a:solidFill>
                    <a:prstClr val="white"/>
                  </a:solidFill>
                  <a:latin typeface="+mn-ea"/>
                </a:rPr>
                <a:t>Course </a:t>
              </a:r>
              <a:r>
                <a:rPr kumimoji="0" lang="en-US" altLang="zh-CN" sz="1100" b="1" i="0" u="none" strike="noStrike" kern="1200" cap="none" spc="0" normalizeH="0" baseline="0" noProof="0" dirty="0">
                  <a:ln>
                    <a:noFill/>
                  </a:ln>
                  <a:solidFill>
                    <a:prstClr val="white"/>
                  </a:solidFill>
                  <a:effectLst/>
                  <a:uLnTx/>
                  <a:uFillTx/>
                  <a:latin typeface="+mn-ea"/>
                  <a:cs typeface="+mn-cs"/>
                </a:rPr>
                <a:t> Model</a:t>
              </a:r>
              <a:endParaRPr kumimoji="0" lang="zh-CN" altLang="en-US" sz="1100" b="1" i="0" u="none" strike="noStrike" kern="1200" cap="none" spc="0" normalizeH="0" baseline="0" noProof="0" dirty="0">
                <a:ln>
                  <a:noFill/>
                </a:ln>
                <a:solidFill>
                  <a:prstClr val="white"/>
                </a:solidFill>
                <a:effectLst/>
                <a:uLnTx/>
                <a:uFillTx/>
                <a:latin typeface="+mn-ea"/>
                <a:cs typeface="+mn-cs"/>
              </a:endParaRPr>
            </a:p>
          </p:txBody>
        </p:sp>
        <p:sp>
          <p:nvSpPr>
            <p:cNvPr id="32" name="流程图: 磁盘 31"/>
            <p:cNvSpPr/>
            <p:nvPr/>
          </p:nvSpPr>
          <p:spPr>
            <a:xfrm>
              <a:off x="2918176" y="4780844"/>
              <a:ext cx="914400" cy="612648"/>
            </a:xfrm>
            <a:prstGeom prst="flowChartMagneticDisk">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mn-ea"/>
                  <a:cs typeface="+mn-cs"/>
                </a:rPr>
                <a:t>DB</a:t>
              </a:r>
              <a:endParaRPr kumimoji="0" lang="zh-CN" altLang="en-US" sz="1100" b="0" i="0" u="none" strike="noStrike" kern="1200" cap="none" spc="0" normalizeH="0" baseline="0" noProof="0" dirty="0">
                <a:ln>
                  <a:noFill/>
                </a:ln>
                <a:solidFill>
                  <a:prstClr val="white"/>
                </a:solidFill>
                <a:effectLst/>
                <a:uLnTx/>
                <a:uFillTx/>
                <a:latin typeface="+mn-ea"/>
                <a:cs typeface="+mn-cs"/>
              </a:endParaRPr>
            </a:p>
          </p:txBody>
        </p:sp>
        <p:sp>
          <p:nvSpPr>
            <p:cNvPr id="33" name="直接箭头连接符 32"/>
            <p:cNvSpPr/>
            <p:nvPr/>
          </p:nv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4" name="直接箭头连接符 33"/>
            <p:cNvSpPr/>
            <p:nvPr/>
          </p:nv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5" name="直接箭头连接符 34"/>
            <p:cNvSpPr/>
            <p:nvPr/>
          </p:nvSpPr>
          <p:spPr>
            <a:xfrm>
              <a:off x="6868301" y="3323848"/>
              <a:ext cx="912223"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6" name="直接箭头连接符 35"/>
            <p:cNvSpPr/>
            <p:nvPr/>
          </p:nvSpPr>
          <p:spPr>
            <a:xfrm flipV="1">
              <a:off x="8816338" y="1865373"/>
              <a:ext cx="0" cy="494715"/>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7" name="直接箭头连接符 36"/>
            <p:cNvSpPr/>
            <p:nvPr/>
          </p:nv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8" name="直接箭头连接符 37"/>
            <p:cNvSpPr/>
            <p:nvPr/>
          </p:nv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9" name="直接箭头连接符 38"/>
            <p:cNvSpPr/>
            <p:nvPr/>
          </p:nv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40" name="直接箭头连接符 39"/>
            <p:cNvSpPr/>
            <p:nvPr/>
          </p:nv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grpSp>
      <p:sp>
        <p:nvSpPr>
          <p:cNvPr id="9221" name="文本框 40"/>
          <p:cNvSpPr/>
          <p:nvPr/>
        </p:nvSpPr>
        <p:spPr>
          <a:xfrm>
            <a:off x="4891723" y="1714818"/>
            <a:ext cx="3960812" cy="2990850"/>
          </a:xfrm>
          <a:prstGeom prst="rect">
            <a:avLst/>
          </a:prstGeom>
          <a:noFill/>
          <a:ln w="9525">
            <a:solidFill>
              <a:schemeClr val="tx1"/>
            </a:solidFill>
          </a:ln>
        </p:spPr>
        <p:txBody>
          <a:bodyPr wrap="square" lIns="67391" tIns="33696" rIns="67391" bIns="33696" anchor="t">
            <a:spAutoFit/>
          </a:bodyPr>
          <a:lstStyle/>
          <a:p>
            <a:endParaRPr lang="en-US" altLang="zh-CN" sz="1800" b="1" dirty="0">
              <a:solidFill>
                <a:srgbClr val="0070C0"/>
              </a:solidFill>
              <a:latin typeface="+mn-ea"/>
              <a:sym typeface="Arial" panose="020B0604020202020204" pitchFamily="34" charset="0"/>
            </a:endParaRPr>
          </a:p>
          <a:p>
            <a:r>
              <a:rPr lang="en-US" altLang="zh-CN" sz="2800" b="1" dirty="0">
                <a:solidFill>
                  <a:srgbClr val="0070C0"/>
                </a:solidFill>
                <a:latin typeface="+mn-ea"/>
              </a:rPr>
              <a:t>MVC</a:t>
            </a:r>
            <a:r>
              <a:rPr lang="zh-CN" altLang="zh-CN" sz="2800" b="1" dirty="0">
                <a:solidFill>
                  <a:srgbClr val="0070C0"/>
                </a:solidFill>
                <a:latin typeface="+mn-ea"/>
              </a:rPr>
              <a:t>设计</a:t>
            </a:r>
            <a:endParaRPr lang="zh-CN" altLang="en-US" sz="1200" b="1" dirty="0">
              <a:solidFill>
                <a:srgbClr val="0070C0"/>
              </a:solidFill>
              <a:latin typeface="+mn-ea"/>
              <a:sym typeface="Arial" panose="020B0604020202020204" pitchFamily="34" charset="0"/>
            </a:endParaRPr>
          </a:p>
          <a:p>
            <a:r>
              <a:rPr lang="zh-CN" altLang="en-US" sz="1600" dirty="0">
                <a:solidFill>
                  <a:srgbClr val="0070C0"/>
                </a:solidFill>
                <a:latin typeface="+mn-ea"/>
                <a:sym typeface="Arial" panose="020B0604020202020204" pitchFamily="34" charset="0"/>
              </a:rPr>
              <a:t>● 在 </a:t>
            </a:r>
            <a:r>
              <a:rPr lang="en-US" altLang="zh-CN" sz="1600" dirty="0">
                <a:solidFill>
                  <a:srgbClr val="0070C0"/>
                </a:solidFill>
                <a:latin typeface="+mn-ea"/>
                <a:sym typeface="Arial" panose="020B0604020202020204" pitchFamily="34" charset="0"/>
              </a:rPr>
              <a:t>“shared/_</a:t>
            </a:r>
            <a:r>
              <a:rPr lang="en-US" altLang="zh-CN" sz="1600" dirty="0" err="1">
                <a:solidFill>
                  <a:srgbClr val="0070C0"/>
                </a:solidFill>
                <a:latin typeface="+mn-ea"/>
                <a:sym typeface="Arial" panose="020B0604020202020204" pitchFamily="34" charset="0"/>
              </a:rPr>
              <a:t>sidenav” </a:t>
            </a:r>
            <a:r>
              <a:rPr lang="zh-CN" altLang="en-US" sz="1600" dirty="0">
                <a:solidFill>
                  <a:srgbClr val="0070C0"/>
                </a:solidFill>
                <a:latin typeface="+mn-ea"/>
                <a:sym typeface="Arial" panose="020B0604020202020204" pitchFamily="34" charset="0"/>
              </a:rPr>
              <a:t>视图中增加“查看课表”列表项；</a:t>
            </a:r>
          </a:p>
          <a:p>
            <a:r>
              <a:rPr lang="zh-CN" altLang="en-US" sz="1600" dirty="0">
                <a:solidFill>
                  <a:srgbClr val="0070C0"/>
                </a:solidFill>
                <a:latin typeface="+mn-ea"/>
                <a:sym typeface="Arial" panose="020B0604020202020204" pitchFamily="34" charset="0"/>
              </a:rPr>
              <a:t>●在 </a:t>
            </a:r>
            <a:r>
              <a:rPr lang="en-US" altLang="zh-CN" sz="1600" dirty="0">
                <a:solidFill>
                  <a:srgbClr val="0070C0"/>
                </a:solidFill>
                <a:latin typeface="+mn-ea"/>
                <a:sym typeface="Arial" panose="020B0604020202020204" pitchFamily="34" charset="0"/>
              </a:rPr>
              <a:t>“</a:t>
            </a:r>
            <a:r>
              <a:rPr lang="en-US" altLang="zh-CN" sz="1600" dirty="0" err="1">
                <a:solidFill>
                  <a:srgbClr val="0070C0"/>
                </a:solidFill>
                <a:latin typeface="+mn-ea"/>
                <a:sym typeface="Arial" panose="020B0604020202020204" pitchFamily="34" charset="0"/>
              </a:rPr>
              <a:t>courses_controller.rb”</a:t>
            </a:r>
            <a:r>
              <a:rPr lang="en-US" altLang="zh-CN" sz="1600" dirty="0">
                <a:solidFill>
                  <a:srgbClr val="0070C0"/>
                </a:solidFill>
                <a:latin typeface="+mn-ea"/>
                <a:sym typeface="Arial" panose="020B0604020202020204" pitchFamily="34" charset="0"/>
              </a:rPr>
              <a:t> </a:t>
            </a:r>
            <a:r>
              <a:rPr lang="zh-CN" altLang="en-US" sz="1600" dirty="0">
                <a:solidFill>
                  <a:srgbClr val="0070C0"/>
                </a:solidFill>
                <a:latin typeface="+mn-ea"/>
                <a:sym typeface="Arial" panose="020B0604020202020204" pitchFamily="34" charset="0"/>
              </a:rPr>
              <a:t>增加生成课表的</a:t>
            </a:r>
            <a:r>
              <a:rPr lang="en-US" altLang="zh-CN" sz="1600" dirty="0">
                <a:solidFill>
                  <a:srgbClr val="0070C0"/>
                </a:solidFill>
                <a:latin typeface="+mn-ea"/>
                <a:sym typeface="Arial" panose="020B0604020202020204" pitchFamily="34" charset="0"/>
              </a:rPr>
              <a:t>“</a:t>
            </a:r>
            <a:r>
              <a:rPr lang="en-US" altLang="zh-CN" sz="1600" dirty="0" err="1">
                <a:solidFill>
                  <a:srgbClr val="0070C0"/>
                </a:solidFill>
                <a:latin typeface="+mn-ea"/>
                <a:sym typeface="+mn-ea"/>
              </a:rPr>
              <a:t>my_course_list”</a:t>
            </a:r>
            <a:r>
              <a:rPr lang="zh-CN" altLang="en-US" sz="1600" dirty="0">
                <a:solidFill>
                  <a:srgbClr val="0070C0"/>
                </a:solidFill>
                <a:latin typeface="+mn-ea"/>
                <a:sym typeface="Arial" panose="020B0604020202020204" pitchFamily="34" charset="0"/>
              </a:rPr>
              <a:t>方法；</a:t>
            </a:r>
          </a:p>
          <a:p>
            <a:r>
              <a:rPr lang="zh-CN" altLang="en-US" sz="1600" dirty="0">
                <a:solidFill>
                  <a:srgbClr val="0070C0"/>
                </a:solidFill>
                <a:latin typeface="+mn-ea"/>
                <a:sym typeface="Arial" panose="020B0604020202020204" pitchFamily="34" charset="0"/>
              </a:rPr>
              <a:t>●</a:t>
            </a:r>
            <a:r>
              <a:rPr lang="en-US" altLang="zh-CN" sz="1600" dirty="0">
                <a:solidFill>
                  <a:srgbClr val="0070C0"/>
                </a:solidFill>
                <a:latin typeface="+mn-ea"/>
                <a:sym typeface="Arial" panose="020B0604020202020204" pitchFamily="34" charset="0"/>
              </a:rPr>
              <a:t> </a:t>
            </a:r>
            <a:r>
              <a:rPr lang="zh-CN" altLang="en-US" sz="1600" dirty="0">
                <a:solidFill>
                  <a:srgbClr val="0070C0"/>
                </a:solidFill>
                <a:latin typeface="+mn-ea"/>
                <a:sym typeface="Arial" panose="020B0604020202020204" pitchFamily="34" charset="0"/>
              </a:rPr>
              <a:t>增加“</a:t>
            </a:r>
            <a:r>
              <a:rPr lang="en-US" altLang="zh-CN" sz="1600" dirty="0" err="1">
                <a:solidFill>
                  <a:srgbClr val="0070C0"/>
                </a:solidFill>
                <a:latin typeface="+mn-ea"/>
                <a:sym typeface="+mn-ea"/>
              </a:rPr>
              <a:t>Courses/curriculum</a:t>
            </a:r>
            <a:endParaRPr kumimoji="0" lang="en-US" altLang="zh-CN" sz="1600" i="0" u="none" strike="noStrike" kern="1200" cap="none" spc="0" normalizeH="0" baseline="0" dirty="0" err="1">
              <a:solidFill>
                <a:srgbClr val="0070C0"/>
              </a:solidFill>
              <a:latin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err="1">
                <a:solidFill>
                  <a:srgbClr val="0070C0"/>
                </a:solidFill>
                <a:latin typeface="+mn-ea"/>
                <a:sym typeface="+mn-ea"/>
              </a:rPr>
              <a:t>Courses/my_course_list</a:t>
            </a:r>
            <a:r>
              <a:rPr lang="zh-CN" altLang="en-US" sz="1600" dirty="0">
                <a:solidFill>
                  <a:srgbClr val="0070C0"/>
                </a:solidFill>
                <a:latin typeface="+mn-ea"/>
                <a:sym typeface="Arial" panose="020B0604020202020204" pitchFamily="34" charset="0"/>
              </a:rPr>
              <a:t>”视图，合并居中显示课表信息。</a:t>
            </a:r>
          </a:p>
          <a:p>
            <a:endParaRPr lang="zh-CN" altLang="en-US" sz="1600" dirty="0">
              <a:solidFill>
                <a:srgbClr val="0070C0"/>
              </a:solidFill>
              <a:latin typeface="+mn-ea"/>
              <a:sym typeface="Arial" panose="020B0604020202020204" pitchFamily="34" charset="0"/>
            </a:endParaRPr>
          </a:p>
          <a:p>
            <a:endParaRPr lang="zh-CN" altLang="en-US" sz="1600" dirty="0">
              <a:solidFill>
                <a:srgbClr val="0070C0"/>
              </a:solidFill>
              <a:latin typeface="+mn-ea"/>
              <a:sym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Placeholder 3"/>
          <p:cNvSpPr txBox="1"/>
          <p:nvPr/>
        </p:nvSpPr>
        <p:spPr>
          <a:xfrm>
            <a:off x="539552" y="332656"/>
            <a:ext cx="4632151" cy="553998"/>
          </a:xfrm>
          <a:prstGeom prst="rect">
            <a:avLst/>
          </a:prstGeom>
          <a:noFill/>
          <a:ln w="9525">
            <a:noFill/>
          </a:ln>
        </p:spPr>
        <p:txBody>
          <a:bodyPr wrap="square" lIns="0" tIns="0" rIns="0" bIns="0" anchor="ctr">
            <a:spAutoFit/>
            <a:scene3d>
              <a:camera prst="orthographicFront"/>
              <a:lightRig rig="threePt" dir="t"/>
            </a:scene3d>
          </a:bodyPr>
          <a:lstStyle/>
          <a:p>
            <a:pPr algn="ctr" defTabSz="898525">
              <a:spcBef>
                <a:spcPct val="20000"/>
              </a:spcBef>
              <a:buNone/>
            </a:pPr>
            <a:r>
              <a:rPr lang="zh-CN" altLang="en-US" sz="3600" baseline="0" dirty="0">
                <a:solidFill>
                  <a:schemeClr val="tx1"/>
                </a:solidFill>
                <a:effectLst>
                  <a:outerShdw blurRad="38100" dist="19050" dir="2700000" algn="tl" rotWithShape="0">
                    <a:schemeClr val="dk1">
                      <a:alpha val="40000"/>
                    </a:schemeClr>
                  </a:outerShdw>
                </a:effectLst>
                <a:latin typeface="+mn-ea"/>
                <a:sym typeface="Arial" panose="020B0604020202020204" pitchFamily="34" charset="0"/>
              </a:rPr>
              <a:t>学生角色生成课表功能</a:t>
            </a:r>
          </a:p>
        </p:txBody>
      </p:sp>
      <p:sp>
        <p:nvSpPr>
          <p:cNvPr id="6147" name="文本框 40"/>
          <p:cNvSpPr/>
          <p:nvPr/>
        </p:nvSpPr>
        <p:spPr>
          <a:xfrm>
            <a:off x="904240" y="1087120"/>
            <a:ext cx="7335520" cy="2375535"/>
          </a:xfrm>
          <a:prstGeom prst="rect">
            <a:avLst/>
          </a:prstGeom>
          <a:noFill/>
          <a:ln w="9525">
            <a:noFill/>
          </a:ln>
        </p:spPr>
        <p:txBody>
          <a:bodyPr wrap="square" lIns="67391" tIns="33696" rIns="67391" bIns="33696" anchor="t">
            <a:spAutoFit/>
          </a:bodyPr>
          <a:lstStyle/>
          <a:p>
            <a:r>
              <a:rPr lang="zh-CN" altLang="en-US" sz="2800" b="1" dirty="0">
                <a:solidFill>
                  <a:srgbClr val="0070C0"/>
                </a:solidFill>
                <a:latin typeface="+mn-ea"/>
                <a:sym typeface="Arial" panose="020B0604020202020204" pitchFamily="34" charset="0"/>
              </a:rPr>
              <a:t>完成情况</a:t>
            </a:r>
            <a:endParaRPr lang="zh-CN" altLang="en-US" dirty="0">
              <a:solidFill>
                <a:srgbClr val="0070C0"/>
              </a:solidFill>
              <a:latin typeface="+mn-ea"/>
              <a:sym typeface="Arial" panose="020B0604020202020204" pitchFamily="34" charset="0"/>
            </a:endParaRPr>
          </a:p>
          <a:p>
            <a:pPr marL="285750" indent="-285750">
              <a:buFont typeface="Wingdings" panose="05000000000000000000" charset="0"/>
              <a:buChar char="l"/>
            </a:pPr>
            <a:r>
              <a:rPr lang="zh-CN" altLang="en-US" dirty="0">
                <a:solidFill>
                  <a:srgbClr val="0070C0"/>
                </a:solidFill>
                <a:latin typeface="+mn-ea"/>
                <a:sym typeface="Arial" panose="020B0604020202020204" pitchFamily="34" charset="0"/>
              </a:rPr>
              <a:t>学生点击</a:t>
            </a:r>
            <a:r>
              <a:rPr lang="en-US" altLang="zh-CN" dirty="0">
                <a:solidFill>
                  <a:srgbClr val="0070C0"/>
                </a:solidFill>
                <a:latin typeface="+mn-ea"/>
                <a:sym typeface="Arial" panose="020B0604020202020204" pitchFamily="34" charset="0"/>
              </a:rPr>
              <a:t>“</a:t>
            </a:r>
            <a:r>
              <a:rPr lang="zh-CN" altLang="en-US" dirty="0">
                <a:solidFill>
                  <a:srgbClr val="0070C0"/>
                </a:solidFill>
                <a:latin typeface="+mn-ea"/>
                <a:sym typeface="Arial" panose="020B0604020202020204" pitchFamily="34" charset="0"/>
              </a:rPr>
              <a:t>查看课表</a:t>
            </a:r>
            <a:r>
              <a:rPr lang="en-US" altLang="zh-CN" dirty="0">
                <a:solidFill>
                  <a:srgbClr val="0070C0"/>
                </a:solidFill>
                <a:latin typeface="+mn-ea"/>
                <a:sym typeface="Arial" panose="020B0604020202020204" pitchFamily="34" charset="0"/>
              </a:rPr>
              <a:t>”</a:t>
            </a:r>
            <a:r>
              <a:rPr lang="zh-CN" altLang="en-US" dirty="0">
                <a:solidFill>
                  <a:srgbClr val="0070C0"/>
                </a:solidFill>
                <a:latin typeface="+mn-ea"/>
                <a:sym typeface="Arial" panose="020B0604020202020204" pitchFamily="34" charset="0"/>
              </a:rPr>
              <a:t>界面可以生成本学期已选课程的课程表，其中包含课程名称、授课教师、课程学分、上课周数、上课地点等信息。</a:t>
            </a:r>
          </a:p>
          <a:p>
            <a:pPr marL="285750" indent="-285750">
              <a:buFont typeface="Wingdings" panose="05000000000000000000" charset="0"/>
              <a:buChar char="l"/>
            </a:pPr>
            <a:endParaRPr lang="zh-CN" altLang="en-US" b="1" dirty="0">
              <a:solidFill>
                <a:srgbClr val="0070C0"/>
              </a:solidFill>
              <a:latin typeface="+mn-ea"/>
              <a:sym typeface="Arial" panose="020B0604020202020204" pitchFamily="34" charset="0"/>
            </a:endParaRPr>
          </a:p>
          <a:p>
            <a:pPr marL="285750" indent="-285750">
              <a:buFont typeface="Wingdings" panose="05000000000000000000" charset="0"/>
              <a:buChar char="l"/>
            </a:pPr>
            <a:endParaRPr lang="zh-CN" altLang="en-US" b="1" dirty="0">
              <a:solidFill>
                <a:srgbClr val="0070C0"/>
              </a:solidFill>
              <a:latin typeface="+mn-ea"/>
              <a:sym typeface="Arial" panose="020B0604020202020204" pitchFamily="34" charset="0"/>
            </a:endParaRPr>
          </a:p>
          <a:p>
            <a:endParaRPr lang="en-US" altLang="zh-CN" b="1" dirty="0">
              <a:solidFill>
                <a:srgbClr val="0070C0"/>
              </a:solidFill>
              <a:latin typeface="+mn-ea"/>
              <a:sym typeface="Arial" panose="020B0604020202020204" pitchFamily="34" charset="0"/>
            </a:endParaRPr>
          </a:p>
          <a:p>
            <a:endParaRPr lang="zh-CN" altLang="en-US" sz="1600" dirty="0">
              <a:solidFill>
                <a:srgbClr val="0070C0"/>
              </a:solidFill>
              <a:latin typeface="+mn-ea"/>
              <a:sym typeface="Arial" panose="020B0604020202020204" pitchFamily="34" charset="0"/>
            </a:endParaRPr>
          </a:p>
          <a:p>
            <a:endParaRPr lang="zh-CN" altLang="en-US" sz="1600" dirty="0">
              <a:solidFill>
                <a:srgbClr val="0070C0"/>
              </a:solidFill>
              <a:latin typeface="+mn-ea"/>
              <a:sym typeface="Arial" panose="020B0604020202020204" pitchFamily="34" charset="0"/>
            </a:endParaRPr>
          </a:p>
        </p:txBody>
      </p:sp>
      <p:pic>
        <p:nvPicPr>
          <p:cNvPr id="4" name="图片 3"/>
          <p:cNvPicPr>
            <a:picLocks noChangeAspect="1"/>
          </p:cNvPicPr>
          <p:nvPr/>
        </p:nvPicPr>
        <p:blipFill>
          <a:blip r:embed="rId2"/>
          <a:srcRect r="10749"/>
          <a:stretch>
            <a:fillRect/>
          </a:stretch>
        </p:blipFill>
        <p:spPr>
          <a:xfrm>
            <a:off x="1026160" y="2502535"/>
            <a:ext cx="7268845" cy="35712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表格 21"/>
          <p:cNvGraphicFramePr>
            <a:graphicFrameLocks noGrp="1"/>
          </p:cNvGraphicFramePr>
          <p:nvPr/>
        </p:nvGraphicFramePr>
        <p:xfrm>
          <a:off x="1331640" y="1412776"/>
          <a:ext cx="6280538" cy="3931920"/>
        </p:xfrm>
        <a:graphic>
          <a:graphicData uri="http://schemas.openxmlformats.org/drawingml/2006/table">
            <a:tbl>
              <a:tblPr firstRow="1" bandRow="1">
                <a:tableStyleId>{5C22544A-7EE6-4342-B048-85BDC9FD1C3A}</a:tableStyleId>
              </a:tblPr>
              <a:tblGrid>
                <a:gridCol w="6280538">
                  <a:extLst>
                    <a:ext uri="{9D8B030D-6E8A-4147-A177-3AD203B41FA5}">
                      <a16:colId xmlns:a16="http://schemas.microsoft.com/office/drawing/2014/main" val="20000"/>
                    </a:ext>
                  </a:extLst>
                </a:gridCol>
              </a:tblGrid>
              <a:tr h="355810">
                <a:tc>
                  <a:txBody>
                    <a:bodyPr/>
                    <a:lstStyle/>
                    <a:p>
                      <a:r>
                        <a:rPr lang="zh-CN" altLang="en-US" dirty="0"/>
                        <a:t>预期目标</a:t>
                      </a:r>
                    </a:p>
                  </a:txBody>
                  <a:tcPr/>
                </a:tc>
                <a:extLst>
                  <a:ext uri="{0D108BD9-81ED-4DB2-BD59-A6C34878D82A}">
                    <a16:rowId xmlns:a16="http://schemas.microsoft.com/office/drawing/2014/main" val="10000"/>
                  </a:ext>
                </a:extLst>
              </a:tr>
              <a:tr h="355810">
                <a:tc>
                  <a:txBody>
                    <a:bodyPr/>
                    <a:lstStyle/>
                    <a:p>
                      <a:r>
                        <a:rPr lang="zh-CN" altLang="en-US" dirty="0"/>
                        <a:t>注册邮件激活</a:t>
                      </a:r>
                    </a:p>
                  </a:txBody>
                  <a:tcPr/>
                </a:tc>
                <a:extLst>
                  <a:ext uri="{0D108BD9-81ED-4DB2-BD59-A6C34878D82A}">
                    <a16:rowId xmlns:a16="http://schemas.microsoft.com/office/drawing/2014/main" val="10001"/>
                  </a:ext>
                </a:extLst>
              </a:tr>
              <a:tr h="355810">
                <a:tc>
                  <a:txBody>
                    <a:bodyPr/>
                    <a:lstStyle/>
                    <a:p>
                      <a:r>
                        <a:rPr lang="zh-CN" altLang="en-US" dirty="0"/>
                        <a:t>忘记密码找回</a:t>
                      </a:r>
                    </a:p>
                  </a:txBody>
                  <a:tcPr/>
                </a:tc>
                <a:extLst>
                  <a:ext uri="{0D108BD9-81ED-4DB2-BD59-A6C34878D82A}">
                    <a16:rowId xmlns:a16="http://schemas.microsoft.com/office/drawing/2014/main" val="10002"/>
                  </a:ext>
                </a:extLst>
              </a:tr>
              <a:tr h="355810">
                <a:tc>
                  <a:txBody>
                    <a:bodyPr/>
                    <a:lstStyle/>
                    <a:p>
                      <a:r>
                        <a:rPr lang="zh-CN" altLang="en-US" dirty="0"/>
                        <a:t>课程查询（多条件查询、模糊查询、批量选课）</a:t>
                      </a:r>
                    </a:p>
                  </a:txBody>
                  <a:tcPr/>
                </a:tc>
                <a:extLst>
                  <a:ext uri="{0D108BD9-81ED-4DB2-BD59-A6C34878D82A}">
                    <a16:rowId xmlns:a16="http://schemas.microsoft.com/office/drawing/2014/main" val="10003"/>
                  </a:ext>
                </a:extLst>
              </a:tr>
              <a:tr h="614138">
                <a:tc>
                  <a:txBody>
                    <a:bodyPr/>
                    <a:lstStyle/>
                    <a:p>
                      <a:r>
                        <a:rPr lang="zh-CN" altLang="en-US" dirty="0"/>
                        <a:t>选课冲突控制功能（时间冲突控制、选课重复控制、限选人数控制）</a:t>
                      </a:r>
                    </a:p>
                  </a:txBody>
                  <a:tcPr/>
                </a:tc>
                <a:extLst>
                  <a:ext uri="{0D108BD9-81ED-4DB2-BD59-A6C34878D82A}">
                    <a16:rowId xmlns:a16="http://schemas.microsoft.com/office/drawing/2014/main" val="10004"/>
                  </a:ext>
                </a:extLst>
              </a:tr>
              <a:tr h="355810">
                <a:tc>
                  <a:txBody>
                    <a:bodyPr/>
                    <a:lstStyle/>
                    <a:p>
                      <a:r>
                        <a:rPr lang="zh-CN" altLang="en-US" dirty="0"/>
                        <a:t>学分统计功能（应修学分、已选课程学分）</a:t>
                      </a:r>
                    </a:p>
                  </a:txBody>
                  <a:tcPr/>
                </a:tc>
                <a:extLst>
                  <a:ext uri="{0D108BD9-81ED-4DB2-BD59-A6C34878D82A}">
                    <a16:rowId xmlns:a16="http://schemas.microsoft.com/office/drawing/2014/main" val="10005"/>
                  </a:ext>
                </a:extLst>
              </a:tr>
              <a:tr h="355810">
                <a:tc>
                  <a:txBody>
                    <a:bodyPr/>
                    <a:lstStyle/>
                    <a:p>
                      <a:r>
                        <a:rPr lang="zh-CN" altLang="en-US" dirty="0"/>
                        <a:t>学生课表生成</a:t>
                      </a:r>
                    </a:p>
                  </a:txBody>
                  <a:tcPr/>
                </a:tc>
                <a:extLst>
                  <a:ext uri="{0D108BD9-81ED-4DB2-BD59-A6C34878D82A}">
                    <a16:rowId xmlns:a16="http://schemas.microsoft.com/office/drawing/2014/main" val="10006"/>
                  </a:ext>
                </a:extLst>
              </a:tr>
              <a:tr h="355810">
                <a:tc>
                  <a:txBody>
                    <a:bodyPr/>
                    <a:lstStyle/>
                    <a:p>
                      <a:r>
                        <a:rPr lang="zh-CN" altLang="en-US" dirty="0"/>
                        <a:t>成绩查询功能（单个学期查询、历史成绩查询）</a:t>
                      </a:r>
                    </a:p>
                  </a:txBody>
                  <a:tcPr/>
                </a:tc>
                <a:extLst>
                  <a:ext uri="{0D108BD9-81ED-4DB2-BD59-A6C34878D82A}">
                    <a16:rowId xmlns:a16="http://schemas.microsoft.com/office/drawing/2014/main" val="10007"/>
                  </a:ext>
                </a:extLst>
              </a:tr>
              <a:tr h="355810">
                <a:tc>
                  <a:txBody>
                    <a:bodyPr/>
                    <a:lstStyle/>
                    <a:p>
                      <a:r>
                        <a:rPr lang="zh-CN" altLang="en-US" dirty="0"/>
                        <a:t>选课阶段开放、关闭</a:t>
                      </a:r>
                    </a:p>
                  </a:txBody>
                  <a:tcPr/>
                </a:tc>
                <a:extLst>
                  <a:ext uri="{0D108BD9-81ED-4DB2-BD59-A6C34878D82A}">
                    <a16:rowId xmlns:a16="http://schemas.microsoft.com/office/drawing/2014/main" val="10008"/>
                  </a:ext>
                </a:extLst>
              </a:tr>
              <a:tr h="355810">
                <a:tc>
                  <a:txBody>
                    <a:bodyPr/>
                    <a:lstStyle/>
                    <a:p>
                      <a:r>
                        <a:rPr lang="zh-CN" altLang="en-US" dirty="0"/>
                        <a:t>网站公告（增删改查）</a:t>
                      </a:r>
                    </a:p>
                  </a:txBody>
                  <a:tcPr/>
                </a:tc>
                <a:extLst>
                  <a:ext uri="{0D108BD9-81ED-4DB2-BD59-A6C34878D82A}">
                    <a16:rowId xmlns:a16="http://schemas.microsoft.com/office/drawing/2014/main" val="10009"/>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文本框 40"/>
          <p:cNvSpPr/>
          <p:nvPr/>
        </p:nvSpPr>
        <p:spPr>
          <a:xfrm>
            <a:off x="245745" y="1550670"/>
            <a:ext cx="3147695" cy="2652395"/>
          </a:xfrm>
          <a:prstGeom prst="rect">
            <a:avLst/>
          </a:prstGeom>
          <a:noFill/>
          <a:ln w="9525">
            <a:solidFill>
              <a:schemeClr val="tx1"/>
            </a:solidFill>
          </a:ln>
        </p:spPr>
        <p:txBody>
          <a:bodyPr wrap="square" lIns="67391" tIns="33696" rIns="67391" bIns="33696" anchor="t">
            <a:spAutoFit/>
            <a:scene3d>
              <a:camera prst="orthographicFront"/>
              <a:lightRig rig="threePt" dir="t"/>
            </a:scene3d>
          </a:bodyPr>
          <a:lstStyle/>
          <a:p>
            <a:r>
              <a:rPr lang="zh-CN" altLang="en-US" sz="2800" b="1" dirty="0">
                <a:solidFill>
                  <a:srgbClr val="0070C0"/>
                </a:solidFill>
                <a:effectLst/>
                <a:latin typeface="+mn-ea"/>
                <a:sym typeface="Arial" panose="020B0604020202020204" pitchFamily="34" charset="0"/>
              </a:rPr>
              <a:t>预期目标</a:t>
            </a:r>
          </a:p>
          <a:p>
            <a:r>
              <a:rPr lang="zh-CN" altLang="en-US" dirty="0">
                <a:solidFill>
                  <a:srgbClr val="0070C0"/>
                </a:solidFill>
                <a:effectLst/>
                <a:latin typeface="+mn-ea"/>
                <a:sym typeface="Arial" panose="020B0604020202020204" pitchFamily="34" charset="0"/>
              </a:rPr>
              <a:t>学生登录系统后，可以查看自己已选课程中“公共选修课”、</a:t>
            </a:r>
            <a:r>
              <a:rPr lang="en-US" altLang="zh-CN" dirty="0">
                <a:solidFill>
                  <a:srgbClr val="0070C0"/>
                </a:solidFill>
                <a:effectLst/>
                <a:latin typeface="+mn-ea"/>
                <a:sym typeface="Arial" panose="020B0604020202020204" pitchFamily="34" charset="0"/>
              </a:rPr>
              <a:t>“</a:t>
            </a:r>
            <a:r>
              <a:rPr lang="zh-CN" altLang="en-US" dirty="0">
                <a:solidFill>
                  <a:srgbClr val="0070C0"/>
                </a:solidFill>
                <a:effectLst/>
                <a:latin typeface="+mn-ea"/>
                <a:sym typeface="Arial" panose="020B0604020202020204" pitchFamily="34" charset="0"/>
              </a:rPr>
              <a:t>公共必修课</a:t>
            </a:r>
            <a:r>
              <a:rPr lang="en-US" altLang="zh-CN" dirty="0">
                <a:solidFill>
                  <a:srgbClr val="0070C0"/>
                </a:solidFill>
                <a:effectLst/>
                <a:latin typeface="+mn-ea"/>
                <a:sym typeface="Arial" panose="020B0604020202020204" pitchFamily="34" charset="0"/>
              </a:rPr>
              <a:t>”</a:t>
            </a:r>
            <a:r>
              <a:rPr lang="zh-CN" altLang="en-US" dirty="0">
                <a:solidFill>
                  <a:srgbClr val="0070C0"/>
                </a:solidFill>
                <a:effectLst/>
                <a:latin typeface="+mn-ea"/>
                <a:sym typeface="Arial" panose="020B0604020202020204" pitchFamily="34" charset="0"/>
              </a:rPr>
              <a:t>、“专业学位课”以及“总学分”的统计信息，了解已获取学分和规定修习学分之间的差距</a:t>
            </a:r>
            <a:r>
              <a:rPr lang="zh-CN" altLang="en-US" b="1" dirty="0">
                <a:solidFill>
                  <a:srgbClr val="0070C0"/>
                </a:solidFill>
                <a:effectLst/>
                <a:latin typeface="+mn-ea"/>
                <a:sym typeface="Arial" panose="020B0604020202020204" pitchFamily="34" charset="0"/>
              </a:rPr>
              <a:t>。</a:t>
            </a:r>
            <a:endParaRPr lang="en-US" altLang="zh-CN" b="1" dirty="0">
              <a:solidFill>
                <a:srgbClr val="0070C0"/>
              </a:solidFill>
              <a:effectLst>
                <a:outerShdw blurRad="38100" dist="19050" dir="2700000" algn="tl" rotWithShape="0">
                  <a:schemeClr val="dk1">
                    <a:alpha val="40000"/>
                  </a:schemeClr>
                </a:outerShdw>
              </a:effectLst>
              <a:latin typeface="+mn-ea"/>
              <a:sym typeface="Arial" panose="020B0604020202020204" pitchFamily="34" charset="0"/>
            </a:endParaRPr>
          </a:p>
          <a:p>
            <a:endParaRPr lang="zh-CN" altLang="en-US" sz="1600" dirty="0">
              <a:solidFill>
                <a:srgbClr val="0070C0"/>
              </a:solidFill>
              <a:effectLst>
                <a:outerShdw blurRad="38100" dist="19050" dir="2700000" algn="tl" rotWithShape="0">
                  <a:schemeClr val="dk1">
                    <a:alpha val="40000"/>
                  </a:schemeClr>
                </a:outerShdw>
              </a:effectLst>
              <a:latin typeface="+mn-ea"/>
              <a:sym typeface="Arial" panose="020B0604020202020204" pitchFamily="34" charset="0"/>
            </a:endParaRPr>
          </a:p>
          <a:p>
            <a:endParaRPr lang="zh-CN" altLang="en-US" sz="1600" dirty="0">
              <a:solidFill>
                <a:srgbClr val="0070C0"/>
              </a:solidFill>
              <a:effectLst>
                <a:outerShdw blurRad="38100" dist="19050" dir="2700000" algn="tl" rotWithShape="0">
                  <a:schemeClr val="dk1">
                    <a:alpha val="40000"/>
                  </a:schemeClr>
                </a:outerShdw>
              </a:effectLst>
              <a:latin typeface="+mn-ea"/>
              <a:sym typeface="Arial" panose="020B0604020202020204" pitchFamily="34" charset="0"/>
            </a:endParaRPr>
          </a:p>
        </p:txBody>
      </p:sp>
      <p:sp>
        <p:nvSpPr>
          <p:cNvPr id="7" name="Text Placeholder 3"/>
          <p:cNvSpPr txBox="1"/>
          <p:nvPr/>
        </p:nvSpPr>
        <p:spPr>
          <a:xfrm>
            <a:off x="245745" y="266416"/>
            <a:ext cx="4717489" cy="553998"/>
          </a:xfrm>
          <a:prstGeom prst="rect">
            <a:avLst/>
          </a:prstGeom>
        </p:spPr>
        <p:txBody>
          <a:bodyPr wrap="square" lIns="0" tIns="0" rIns="0" bIns="0" anchor="ctr" anchorCtr="0">
            <a:spAutoFit/>
            <a:scene3d>
              <a:camera prst="orthographicFront"/>
              <a:lightRig rig="threePt" dir="t"/>
            </a:scene3d>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fontAlgn="auto">
              <a:spcBef>
                <a:spcPct val="20000"/>
              </a:spcBef>
              <a:defRPr/>
            </a:pPr>
            <a:r>
              <a:rPr lang="zh-CN" altLang="en-US" sz="3600" strike="noStrike" noProof="1">
                <a:solidFill>
                  <a:schemeClr val="tx1"/>
                </a:solidFill>
                <a:effectLst>
                  <a:outerShdw blurRad="38100" dist="19050" dir="2700000" algn="tl" rotWithShape="0">
                    <a:schemeClr val="dk1">
                      <a:alpha val="40000"/>
                    </a:schemeClr>
                  </a:outerShdw>
                </a:effectLst>
                <a:latin typeface="+mn-ea"/>
                <a:cs typeface="+mn-cs"/>
                <a:sym typeface="Arial" panose="020B0604020202020204" pitchFamily="34" charset="0"/>
              </a:rPr>
              <a:t>学生角色学分统计功能</a:t>
            </a:r>
          </a:p>
        </p:txBody>
      </p:sp>
      <p:sp>
        <p:nvSpPr>
          <p:cNvPr id="2" name="矩形 1"/>
          <p:cNvSpPr/>
          <p:nvPr/>
        </p:nvSpPr>
        <p:spPr>
          <a:xfrm>
            <a:off x="3599180" y="1138555"/>
            <a:ext cx="5446395" cy="4431030"/>
          </a:xfrm>
          <a:prstGeom prst="rect">
            <a:avLst/>
          </a:prstGeom>
          <a:effectLst>
            <a:outerShdw blurRad="50800" dist="38100" algn="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mn-ea"/>
            </a:endParaRPr>
          </a:p>
        </p:txBody>
      </p:sp>
      <p:sp>
        <p:nvSpPr>
          <p:cNvPr id="39" name="文本框 38"/>
          <p:cNvSpPr txBox="1"/>
          <p:nvPr/>
        </p:nvSpPr>
        <p:spPr>
          <a:xfrm>
            <a:off x="3621405" y="1183640"/>
            <a:ext cx="1229995" cy="368300"/>
          </a:xfrm>
          <a:prstGeom prst="rect">
            <a:avLst/>
          </a:prstGeom>
          <a:noFill/>
          <a:extLst>
            <a:ext uri="{909E8E84-426E-40DD-AFC4-6F175D3DCCD1}">
              <a14:hiddenFill xmlns:a14="http://schemas.microsoft.com/office/drawing/2010/main">
                <a:solidFill>
                  <a:schemeClr val="bg2"/>
                </a:solidFill>
              </a14:hiddenFill>
            </a:ext>
          </a:extLst>
        </p:spPr>
        <p:txBody>
          <a:bodyPr wrap="square" rtlCol="0">
            <a:spAutoFit/>
          </a:bodyPr>
          <a:lstStyle/>
          <a:p>
            <a:r>
              <a:rPr lang="zh-CN" altLang="en-US" dirty="0">
                <a:latin typeface="+mn-ea"/>
              </a:rPr>
              <a:t>学分统计</a:t>
            </a:r>
          </a:p>
        </p:txBody>
      </p:sp>
      <p:grpSp>
        <p:nvGrpSpPr>
          <p:cNvPr id="40" name="组合 39"/>
          <p:cNvGrpSpPr/>
          <p:nvPr/>
        </p:nvGrpSpPr>
        <p:grpSpPr>
          <a:xfrm>
            <a:off x="3615055" y="1550670"/>
            <a:ext cx="1150620" cy="229870"/>
            <a:chOff x="3852488" y="1904538"/>
            <a:chExt cx="1150774" cy="189912"/>
          </a:xfrm>
        </p:grpSpPr>
        <p:sp>
          <p:nvSpPr>
            <p:cNvPr id="41" name="矩形 40"/>
            <p:cNvSpPr/>
            <p:nvPr/>
          </p:nvSpPr>
          <p:spPr>
            <a:xfrm>
              <a:off x="4500562" y="1944092"/>
              <a:ext cx="502700"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2" name="文本框 41"/>
            <p:cNvSpPr txBox="1"/>
            <p:nvPr/>
          </p:nvSpPr>
          <p:spPr>
            <a:xfrm>
              <a:off x="3852488" y="1904538"/>
              <a:ext cx="648072" cy="189912"/>
            </a:xfrm>
            <a:prstGeom prst="rect">
              <a:avLst/>
            </a:prstGeom>
            <a:solidFill>
              <a:schemeClr val="bg1"/>
            </a:solidFill>
          </p:spPr>
          <p:txBody>
            <a:bodyPr wrap="square" rtlCol="0">
              <a:spAutoFit/>
            </a:bodyPr>
            <a:lstStyle/>
            <a:p>
              <a:r>
                <a:rPr lang="zh-CN" altLang="en-US" sz="900" dirty="0">
                  <a:latin typeface="+mn-ea"/>
                </a:rPr>
                <a:t>选择类型</a:t>
              </a:r>
            </a:p>
          </p:txBody>
        </p:sp>
        <p:sp>
          <p:nvSpPr>
            <p:cNvPr id="43" name="等腰三角形 42"/>
            <p:cNvSpPr/>
            <p:nvPr/>
          </p:nvSpPr>
          <p:spPr>
            <a:xfrm rot="10800000">
              <a:off x="4916844" y="1975625"/>
              <a:ext cx="70652" cy="6763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aphicFrame>
        <p:nvGraphicFramePr>
          <p:cNvPr id="16" name="表格 15"/>
          <p:cNvGraphicFramePr>
            <a:graphicFrameLocks noGrp="1"/>
          </p:cNvGraphicFramePr>
          <p:nvPr/>
        </p:nvGraphicFramePr>
        <p:xfrm>
          <a:off x="3706495" y="1892935"/>
          <a:ext cx="5232400" cy="3342640"/>
        </p:xfrm>
        <a:graphic>
          <a:graphicData uri="http://schemas.openxmlformats.org/drawingml/2006/table">
            <a:tbl>
              <a:tblPr>
                <a:tableStyleId>{5C22544A-7EE6-4342-B048-85BDC9FD1C3A}</a:tableStyleId>
              </a:tblPr>
              <a:tblGrid>
                <a:gridCol w="1692910">
                  <a:extLst>
                    <a:ext uri="{9D8B030D-6E8A-4147-A177-3AD203B41FA5}">
                      <a16:colId xmlns:a16="http://schemas.microsoft.com/office/drawing/2014/main" val="20000"/>
                    </a:ext>
                  </a:extLst>
                </a:gridCol>
                <a:gridCol w="1911350">
                  <a:extLst>
                    <a:ext uri="{9D8B030D-6E8A-4147-A177-3AD203B41FA5}">
                      <a16:colId xmlns:a16="http://schemas.microsoft.com/office/drawing/2014/main" val="20001"/>
                    </a:ext>
                  </a:extLst>
                </a:gridCol>
                <a:gridCol w="814070">
                  <a:extLst>
                    <a:ext uri="{9D8B030D-6E8A-4147-A177-3AD203B41FA5}">
                      <a16:colId xmlns:a16="http://schemas.microsoft.com/office/drawing/2014/main" val="20002"/>
                    </a:ext>
                  </a:extLst>
                </a:gridCol>
                <a:gridCol w="814070">
                  <a:extLst>
                    <a:ext uri="{9D8B030D-6E8A-4147-A177-3AD203B41FA5}">
                      <a16:colId xmlns:a16="http://schemas.microsoft.com/office/drawing/2014/main" val="20003"/>
                    </a:ext>
                  </a:extLst>
                </a:gridCol>
              </a:tblGrid>
              <a:tr h="238760">
                <a:tc>
                  <a:txBody>
                    <a:bodyPr/>
                    <a:lstStyle/>
                    <a:p>
                      <a:pPr algn="ctr" fontAlgn="ctr"/>
                      <a:r>
                        <a:rPr lang="zh-CN" altLang="en-US" sz="1100" u="none" strike="noStrike">
                          <a:effectLst/>
                        </a:rPr>
                        <a:t>课程性质</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课程名称</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学分</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dirty="0">
                          <a:effectLst/>
                        </a:rPr>
                        <a:t>当前学分</a:t>
                      </a:r>
                      <a:endParaRPr lang="zh-CN" altLang="en-US" sz="1100" b="0" i="0" u="none" strike="noStrike" dirty="0">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8760">
                <a:tc rowSpan="4">
                  <a:txBody>
                    <a:bodyPr/>
                    <a:lstStyle/>
                    <a:p>
                      <a:pPr algn="ctr" fontAlgn="ctr"/>
                      <a:r>
                        <a:rPr lang="zh-CN" altLang="en-US" sz="1100" u="none" strike="noStrike">
                          <a:effectLst/>
                        </a:rPr>
                        <a:t>专业学位课（</a:t>
                      </a:r>
                      <a:r>
                        <a:rPr lang="en-US" altLang="zh-CN" sz="1100" u="none" strike="noStrike">
                          <a:effectLst/>
                        </a:rPr>
                        <a:t>&gt;=12</a:t>
                      </a:r>
                      <a:r>
                        <a:rPr lang="zh-CN" altLang="en-US" sz="1100" u="none" strike="noStrike">
                          <a:effectLst/>
                        </a:rPr>
                        <a:t>）</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高级软件工程</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3</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fontAlgn="ctr"/>
                      <a:r>
                        <a:rPr lang="en-US" altLang="zh-CN" sz="1100" u="none" strike="noStrike">
                          <a:effectLst/>
                        </a:rPr>
                        <a:t>10</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8760">
                <a:tc vMerge="1">
                  <a:txBody>
                    <a:bodyPr/>
                    <a:lstStyle/>
                    <a:p>
                      <a:endParaRPr lang="zh-CN"/>
                    </a:p>
                  </a:txBody>
                  <a:tcPr/>
                </a:tc>
                <a:tc>
                  <a:txBody>
                    <a:bodyPr/>
                    <a:lstStyle/>
                    <a:p>
                      <a:pPr algn="l" fontAlgn="ctr"/>
                      <a:r>
                        <a:rPr lang="zh-CN" altLang="en-US" sz="1100" u="none" strike="noStrike">
                          <a:effectLst/>
                        </a:rPr>
                        <a:t>数据挖掘</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2"/>
                  </a:ext>
                </a:extLst>
              </a:tr>
              <a:tr h="238760">
                <a:tc vMerge="1">
                  <a:txBody>
                    <a:bodyPr/>
                    <a:lstStyle/>
                    <a:p>
                      <a:endParaRPr lang="zh-CN"/>
                    </a:p>
                  </a:txBody>
                  <a:tcPr/>
                </a:tc>
                <a:tc>
                  <a:txBody>
                    <a:bodyPr/>
                    <a:lstStyle/>
                    <a:p>
                      <a:pPr algn="l" fontAlgn="ctr"/>
                      <a:r>
                        <a:rPr lang="zh-CN" altLang="en-US" sz="1100" u="none" strike="noStrike">
                          <a:effectLst/>
                        </a:rPr>
                        <a:t>保密技术</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3"/>
                  </a:ext>
                </a:extLst>
              </a:tr>
              <a:tr h="238760">
                <a:tc vMerge="1">
                  <a:txBody>
                    <a:bodyPr/>
                    <a:lstStyle/>
                    <a:p>
                      <a:endParaRPr lang="zh-CN"/>
                    </a:p>
                  </a:txBody>
                  <a:tcPr/>
                </a:tc>
                <a:tc>
                  <a:txBody>
                    <a:bodyPr/>
                    <a:lstStyle/>
                    <a:p>
                      <a:pPr algn="l" fontAlgn="ctr"/>
                      <a:r>
                        <a:rPr lang="zh-CN" altLang="en-US" sz="1100" u="none" strike="noStrike">
                          <a:effectLst/>
                        </a:rPr>
                        <a:t>机器学习</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3</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4"/>
                  </a:ext>
                </a:extLst>
              </a:tr>
              <a:tr h="238760">
                <a:tc rowSpan="4">
                  <a:txBody>
                    <a:bodyPr/>
                    <a:lstStyle/>
                    <a:p>
                      <a:pPr algn="ctr" fontAlgn="ctr"/>
                      <a:r>
                        <a:rPr lang="zh-CN" altLang="en-US" sz="1100" u="none" strike="noStrike">
                          <a:effectLst/>
                        </a:rPr>
                        <a:t>公共必修学位课（</a:t>
                      </a:r>
                      <a:r>
                        <a:rPr lang="en-US" altLang="zh-CN" sz="1100" u="none" strike="noStrike">
                          <a:effectLst/>
                        </a:rPr>
                        <a:t>7+4.5</a:t>
                      </a:r>
                      <a:r>
                        <a:rPr lang="zh-CN" altLang="en-US" sz="1100" u="none" strike="noStrike">
                          <a:effectLst/>
                        </a:rPr>
                        <a:t>）</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中特</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fontAlgn="ctr"/>
                      <a:r>
                        <a:rPr lang="en-US" altLang="zh-CN" sz="1100" u="none" strike="noStrike">
                          <a:effectLst/>
                        </a:rPr>
                        <a:t>7</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38760">
                <a:tc vMerge="1">
                  <a:txBody>
                    <a:bodyPr/>
                    <a:lstStyle/>
                    <a:p>
                      <a:endParaRPr lang="zh-CN"/>
                    </a:p>
                  </a:txBody>
                  <a:tcPr/>
                </a:tc>
                <a:tc>
                  <a:txBody>
                    <a:bodyPr/>
                    <a:lstStyle/>
                    <a:p>
                      <a:pPr algn="l" fontAlgn="ctr"/>
                      <a:r>
                        <a:rPr lang="zh-CN" altLang="en-US" sz="1100" u="none" strike="noStrike">
                          <a:effectLst/>
                        </a:rPr>
                        <a:t>人文系列讲座</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1</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6"/>
                  </a:ext>
                </a:extLst>
              </a:tr>
              <a:tr h="238760">
                <a:tc vMerge="1">
                  <a:txBody>
                    <a:bodyPr/>
                    <a:lstStyle/>
                    <a:p>
                      <a:endParaRPr lang="zh-CN"/>
                    </a:p>
                  </a:txBody>
                  <a:tcPr/>
                </a:tc>
                <a:tc>
                  <a:txBody>
                    <a:bodyPr/>
                    <a:lstStyle/>
                    <a:p>
                      <a:pPr algn="l" fontAlgn="ctr"/>
                      <a:r>
                        <a:rPr lang="zh-CN" altLang="en-US" sz="1100" u="none" strike="noStrike">
                          <a:effectLst/>
                        </a:rPr>
                        <a:t>英语</a:t>
                      </a:r>
                      <a:r>
                        <a:rPr lang="en-US" sz="1100" u="none" strike="noStrike">
                          <a:effectLst/>
                        </a:rPr>
                        <a:t>A</a:t>
                      </a:r>
                      <a:endParaRPr 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3</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7"/>
                  </a:ext>
                </a:extLst>
              </a:tr>
              <a:tr h="238760">
                <a:tc vMerge="1">
                  <a:txBody>
                    <a:bodyPr/>
                    <a:lstStyle/>
                    <a:p>
                      <a:endParaRPr lang="zh-CN"/>
                    </a:p>
                  </a:txBody>
                  <a:tcPr/>
                </a:tc>
                <a:tc>
                  <a:txBody>
                    <a:bodyPr/>
                    <a:lstStyle/>
                    <a:p>
                      <a:pPr algn="l" fontAlgn="ctr"/>
                      <a:r>
                        <a:rPr lang="zh-CN" altLang="en-US" sz="1100" u="none" strike="noStrike">
                          <a:effectLst/>
                        </a:rPr>
                        <a:t>知识产权</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1</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8"/>
                  </a:ext>
                </a:extLst>
              </a:tr>
              <a:tr h="238760">
                <a:tc rowSpan="2">
                  <a:txBody>
                    <a:bodyPr/>
                    <a:lstStyle/>
                    <a:p>
                      <a:pPr algn="ctr" fontAlgn="ctr"/>
                      <a:r>
                        <a:rPr lang="zh-CN" altLang="en-US" sz="1100" u="none" strike="noStrike">
                          <a:effectLst/>
                        </a:rPr>
                        <a:t>专业选修课（</a:t>
                      </a:r>
                      <a:r>
                        <a:rPr lang="en-US" altLang="zh-CN" sz="1100" u="none" strike="noStrike">
                          <a:effectLst/>
                        </a:rPr>
                        <a:t>4</a:t>
                      </a:r>
                      <a:r>
                        <a:rPr lang="zh-CN" altLang="en-US" sz="1100" u="none" strike="noStrike">
                          <a:effectLst/>
                        </a:rPr>
                        <a:t>）</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38760">
                <a:tc vMerge="1">
                  <a:txBody>
                    <a:bodyPr/>
                    <a:lstStyle/>
                    <a:p>
                      <a:endParaRPr lang="zh-CN"/>
                    </a:p>
                  </a:txBody>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38760">
                <a:tc rowSpan="2">
                  <a:txBody>
                    <a:bodyPr/>
                    <a:lstStyle/>
                    <a:p>
                      <a:pPr algn="ctr" fontAlgn="ctr"/>
                      <a:r>
                        <a:rPr lang="zh-CN" altLang="en-US" sz="1100" u="none" strike="noStrike">
                          <a:effectLst/>
                        </a:rPr>
                        <a:t>公共选修课（</a:t>
                      </a:r>
                      <a:r>
                        <a:rPr lang="en-US" altLang="zh-CN" sz="1100" u="none" strike="noStrike">
                          <a:effectLst/>
                        </a:rPr>
                        <a:t>&gt;=2</a:t>
                      </a:r>
                      <a:r>
                        <a:rPr lang="zh-CN" altLang="en-US" sz="1100" u="none" strike="noStrike">
                          <a:effectLst/>
                        </a:rPr>
                        <a:t>）</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38760">
                <a:tc vMerge="1">
                  <a:txBody>
                    <a:bodyPr/>
                    <a:lstStyle/>
                    <a:p>
                      <a:endParaRPr lang="zh-CN"/>
                    </a:p>
                  </a:txBody>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12"/>
                  </a:ext>
                </a:extLst>
              </a:tr>
              <a:tr h="238760">
                <a:tc>
                  <a:txBody>
                    <a:bodyPr/>
                    <a:lstStyle/>
                    <a:p>
                      <a:pPr algn="ctr" fontAlgn="ctr"/>
                      <a:r>
                        <a:rPr lang="zh-CN" altLang="en-US" sz="1100" u="none" strike="noStrike">
                          <a:effectLst/>
                        </a:rPr>
                        <a:t>总学分要求（</a:t>
                      </a:r>
                      <a:r>
                        <a:rPr lang="en-US" altLang="zh-CN" sz="1100" u="none" strike="noStrike">
                          <a:effectLst/>
                        </a:rPr>
                        <a:t>&gt;=32</a:t>
                      </a:r>
                      <a:r>
                        <a:rPr lang="zh-CN" altLang="en-US" sz="1100" u="none" strike="noStrike">
                          <a:effectLst/>
                        </a:rPr>
                        <a:t>）</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17</a:t>
                      </a:r>
                      <a:endParaRPr lang="en-US" altLang="zh-CN" sz="1100" b="0" i="0" u="none" strike="noStrike" dirty="0">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任意多边形 21"/>
          <p:cNvSpPr/>
          <p:nvPr/>
        </p:nvSpPr>
        <p:spPr>
          <a:xfrm rot="-1800000">
            <a:off x="2880843" y="3364073"/>
            <a:ext cx="865188" cy="3832225"/>
          </a:xfrm>
          <a:custGeom>
            <a:avLst/>
            <a:gdLst/>
            <a:ahLst/>
            <a:cxnLst>
              <a:cxn ang="0">
                <a:pos x="865840" y="496712"/>
              </a:cxn>
              <a:cxn ang="0">
                <a:pos x="0" y="0"/>
              </a:cxn>
              <a:cxn ang="0">
                <a:pos x="0" y="3336383"/>
              </a:cxn>
              <a:cxn ang="0">
                <a:pos x="865840" y="3833095"/>
              </a:cxn>
            </a:cxnLst>
            <a:rect l="0" t="0" r="0" b="0"/>
            <a:pathLst>
              <a:path w="1170373" h="5214450">
                <a:moveTo>
                  <a:pt x="1170373" y="675715"/>
                </a:moveTo>
                <a:lnTo>
                  <a:pt x="0" y="0"/>
                </a:lnTo>
                <a:lnTo>
                  <a:pt x="0" y="4538735"/>
                </a:lnTo>
                <a:lnTo>
                  <a:pt x="1170373" y="5214450"/>
                </a:lnTo>
                <a:lnTo>
                  <a:pt x="1170373" y="675715"/>
                </a:lnTo>
                <a:close/>
              </a:path>
            </a:pathLst>
          </a:custGeom>
          <a:solidFill>
            <a:srgbClr val="0070C0"/>
          </a:solidFill>
          <a:ln w="9525">
            <a:noFill/>
          </a:ln>
        </p:spPr>
        <p:txBody>
          <a:bodyPr/>
          <a:lstStyle/>
          <a:p>
            <a:endParaRPr lang="zh-CN" altLang="en-US">
              <a:latin typeface="+mn-ea"/>
            </a:endParaRPr>
          </a:p>
        </p:txBody>
      </p:sp>
      <p:sp>
        <p:nvSpPr>
          <p:cNvPr id="8194" name="任意多边形 25"/>
          <p:cNvSpPr/>
          <p:nvPr/>
        </p:nvSpPr>
        <p:spPr>
          <a:xfrm rot="1800000" flipH="1">
            <a:off x="1196506" y="3364073"/>
            <a:ext cx="863600" cy="3832225"/>
          </a:xfrm>
          <a:custGeom>
            <a:avLst/>
            <a:gdLst/>
            <a:ahLst/>
            <a:cxnLst>
              <a:cxn ang="0">
                <a:pos x="863494" y="496712"/>
              </a:cxn>
              <a:cxn ang="0">
                <a:pos x="0" y="0"/>
              </a:cxn>
              <a:cxn ang="0">
                <a:pos x="0" y="3336383"/>
              </a:cxn>
              <a:cxn ang="0">
                <a:pos x="863494" y="3833095"/>
              </a:cxn>
            </a:cxnLst>
            <a:rect l="0" t="0" r="0" b="0"/>
            <a:pathLst>
              <a:path w="1170373" h="5214450">
                <a:moveTo>
                  <a:pt x="1170373" y="675715"/>
                </a:moveTo>
                <a:lnTo>
                  <a:pt x="0" y="0"/>
                </a:lnTo>
                <a:lnTo>
                  <a:pt x="0" y="4538735"/>
                </a:lnTo>
                <a:lnTo>
                  <a:pt x="1170373" y="5214450"/>
                </a:lnTo>
                <a:lnTo>
                  <a:pt x="1170373" y="675715"/>
                </a:lnTo>
                <a:close/>
              </a:path>
            </a:pathLst>
          </a:custGeom>
          <a:solidFill>
            <a:srgbClr val="0070C0"/>
          </a:solidFill>
          <a:ln w="9525">
            <a:noFill/>
          </a:ln>
        </p:spPr>
        <p:txBody>
          <a:bodyPr/>
          <a:lstStyle/>
          <a:p>
            <a:endParaRPr lang="zh-CN" altLang="en-US">
              <a:latin typeface="+mn-ea"/>
            </a:endParaRPr>
          </a:p>
        </p:txBody>
      </p:sp>
      <p:sp>
        <p:nvSpPr>
          <p:cNvPr id="6" name="文本框 40"/>
          <p:cNvSpPr>
            <a:spLocks noChangeArrowheads="1"/>
          </p:cNvSpPr>
          <p:nvPr/>
        </p:nvSpPr>
        <p:spPr bwMode="auto">
          <a:xfrm>
            <a:off x="4813618" y="1247458"/>
            <a:ext cx="4106863" cy="471487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fontAlgn="auto"/>
            <a:endParaRPr lang="en-US" altLang="zh-CN" sz="1800" b="1" strike="noStrike" noProof="1">
              <a:solidFill>
                <a:srgbClr val="0070C0"/>
              </a:solidFill>
              <a:latin typeface="+mn-ea"/>
              <a:ea typeface="+mn-ea"/>
              <a:sym typeface="Arial" panose="020B0604020202020204" pitchFamily="34" charset="0"/>
            </a:endParaRPr>
          </a:p>
          <a:p>
            <a:pPr fontAlgn="auto"/>
            <a:r>
              <a:rPr lang="en-US" altLang="zh-CN" sz="2800" b="1" strike="noStrike" noProof="1">
                <a:solidFill>
                  <a:srgbClr val="0070C0"/>
                </a:solidFill>
                <a:latin typeface="+mn-ea"/>
                <a:ea typeface="+mn-ea"/>
                <a:cs typeface="+mn-cs"/>
              </a:rPr>
              <a:t>MVC</a:t>
            </a:r>
            <a:r>
              <a:rPr lang="zh-CN" altLang="zh-CN" sz="2800" b="1" strike="noStrike" noProof="1">
                <a:solidFill>
                  <a:srgbClr val="0070C0"/>
                </a:solidFill>
                <a:latin typeface="+mn-ea"/>
                <a:ea typeface="+mn-ea"/>
                <a:cs typeface="+mn-cs"/>
              </a:rPr>
              <a:t>设计</a:t>
            </a:r>
            <a:endParaRPr lang="zh-CN" altLang="en-US" sz="1200" b="1" strike="noStrike" noProof="1">
              <a:solidFill>
                <a:srgbClr val="0070C0"/>
              </a:solidFill>
              <a:latin typeface="+mn-ea"/>
              <a:ea typeface="+mn-ea"/>
              <a:sym typeface="Arial" panose="020B0604020202020204" pitchFamily="34" charset="0"/>
            </a:endParaRPr>
          </a:p>
          <a:p>
            <a:pPr fontAlgn="auto"/>
            <a:r>
              <a:rPr lang="zh-CN" altLang="en-US" sz="1600" strike="noStrike" noProof="1">
                <a:solidFill>
                  <a:srgbClr val="0070C0"/>
                </a:solidFill>
                <a:latin typeface="+mn-ea"/>
                <a:ea typeface="+mn-ea"/>
                <a:cs typeface="+mn-cs"/>
                <a:sym typeface="Arial" panose="020B0604020202020204" pitchFamily="34" charset="0"/>
              </a:rPr>
              <a:t>●在 </a:t>
            </a:r>
            <a:r>
              <a:rPr lang="en-US" altLang="zh-CN" sz="1600" strike="noStrike" noProof="1">
                <a:solidFill>
                  <a:srgbClr val="0070C0"/>
                </a:solidFill>
                <a:latin typeface="+mn-ea"/>
                <a:ea typeface="+mn-ea"/>
                <a:cs typeface="+mn-cs"/>
                <a:sym typeface="Arial" panose="020B0604020202020204" pitchFamily="34" charset="0"/>
              </a:rPr>
              <a:t>courses_controller.rb </a:t>
            </a:r>
            <a:r>
              <a:rPr lang="zh-CN" altLang="en-US" sz="1600" strike="noStrike" noProof="1">
                <a:solidFill>
                  <a:srgbClr val="0070C0"/>
                </a:solidFill>
                <a:latin typeface="+mn-ea"/>
                <a:ea typeface="+mn-ea"/>
                <a:cs typeface="+mn-cs"/>
                <a:sym typeface="Arial" panose="020B0604020202020204" pitchFamily="34" charset="0"/>
              </a:rPr>
              <a:t>增加学分统计方法credit_statistics；</a:t>
            </a:r>
            <a:endParaRPr lang="zh-CN" altLang="en-US" sz="1600" strike="noStrike" noProof="1">
              <a:solidFill>
                <a:srgbClr val="0070C0"/>
              </a:solidFill>
              <a:latin typeface="+mn-ea"/>
              <a:ea typeface="+mn-ea"/>
              <a:sym typeface="Arial" panose="020B0604020202020204" pitchFamily="34" charset="0"/>
            </a:endParaRPr>
          </a:p>
          <a:p>
            <a:pPr fontAlgn="auto"/>
            <a:r>
              <a:rPr lang="zh-CN" altLang="en-US" sz="1600" strike="noStrike" noProof="1">
                <a:solidFill>
                  <a:srgbClr val="0070C0"/>
                </a:solidFill>
                <a:latin typeface="+mn-ea"/>
                <a:ea typeface="+mn-ea"/>
                <a:cs typeface="+mn-cs"/>
                <a:sym typeface="Arial" panose="020B0604020202020204" pitchFamily="34" charset="0"/>
              </a:rPr>
              <a:t>● 在 </a:t>
            </a:r>
            <a:r>
              <a:rPr lang="en-US" altLang="zh-CN" sz="1600" strike="noStrike" noProof="1">
                <a:solidFill>
                  <a:srgbClr val="0070C0"/>
                </a:solidFill>
                <a:latin typeface="+mn-ea"/>
                <a:ea typeface="+mn-ea"/>
                <a:cs typeface="+mn-cs"/>
                <a:sym typeface="Arial" panose="020B0604020202020204" pitchFamily="34" charset="0"/>
              </a:rPr>
              <a:t>“shared/_sidenav” </a:t>
            </a:r>
            <a:r>
              <a:rPr lang="zh-CN" altLang="en-US" sz="1600" strike="noStrike" noProof="1">
                <a:solidFill>
                  <a:srgbClr val="0070C0"/>
                </a:solidFill>
                <a:latin typeface="+mn-ea"/>
                <a:ea typeface="+mn-ea"/>
                <a:cs typeface="+mn-cs"/>
                <a:sym typeface="Arial" panose="020B0604020202020204" pitchFamily="34" charset="0"/>
              </a:rPr>
              <a:t>视图中增加“学分统计”列表项，调用</a:t>
            </a:r>
            <a:r>
              <a:rPr lang="en-US" altLang="zh-CN" sz="1600" strike="noStrike" noProof="1">
                <a:solidFill>
                  <a:srgbClr val="0070C0"/>
                </a:solidFill>
                <a:latin typeface="+mn-ea"/>
                <a:ea typeface="+mn-ea"/>
                <a:cs typeface="+mn-cs"/>
                <a:sym typeface="Arial" panose="020B0604020202020204" pitchFamily="34" charset="0"/>
              </a:rPr>
              <a:t>courses_controller.rb </a:t>
            </a:r>
            <a:r>
              <a:rPr lang="zh-CN" altLang="en-US" sz="1600" strike="noStrike" noProof="1">
                <a:solidFill>
                  <a:srgbClr val="0070C0"/>
                </a:solidFill>
                <a:latin typeface="+mn-ea"/>
                <a:ea typeface="+mn-ea"/>
                <a:cs typeface="+mn-cs"/>
                <a:sym typeface="Arial" panose="020B0604020202020204" pitchFamily="34" charset="0"/>
              </a:rPr>
              <a:t>中的credit_statistics方法，在菜单栏显示已选总学分；</a:t>
            </a:r>
            <a:endParaRPr lang="zh-CN" altLang="en-US" sz="1600" strike="noStrike" noProof="1">
              <a:solidFill>
                <a:srgbClr val="0070C0"/>
              </a:solidFill>
              <a:latin typeface="+mn-ea"/>
              <a:ea typeface="+mn-ea"/>
              <a:sym typeface="Arial" panose="020B0604020202020204" pitchFamily="34" charset="0"/>
            </a:endParaRPr>
          </a:p>
          <a:p>
            <a:pPr fontAlgn="auto"/>
            <a:r>
              <a:rPr lang="zh-CN" altLang="en-US" sz="1600" strike="noStrike" noProof="1">
                <a:solidFill>
                  <a:srgbClr val="0070C0"/>
                </a:solidFill>
                <a:latin typeface="+mn-ea"/>
                <a:ea typeface="+mn-ea"/>
                <a:cs typeface="+mn-cs"/>
                <a:sym typeface="Arial" panose="020B0604020202020204" pitchFamily="34" charset="0"/>
              </a:rPr>
              <a:t>●增加“</a:t>
            </a:r>
            <a:r>
              <a:rPr lang="en-US" altLang="zh-CN" sz="1600" b="1" noProof="0" dirty="0">
                <a:solidFill>
                  <a:srgbClr val="0070C0"/>
                </a:solidFill>
                <a:latin typeface="+mn-ea"/>
                <a:ea typeface="+mn-ea"/>
                <a:sym typeface="+mn-ea"/>
              </a:rPr>
              <a:t>Courses</a:t>
            </a:r>
            <a:r>
              <a:rPr kumimoji="0" lang="en-US" altLang="zh-CN" sz="1600" b="1" noProof="0" dirty="0">
                <a:ln>
                  <a:noFill/>
                </a:ln>
                <a:solidFill>
                  <a:srgbClr val="0070C0"/>
                </a:solidFill>
                <a:effectLst/>
                <a:uLnTx/>
                <a:uFillTx/>
                <a:latin typeface="+mn-ea"/>
                <a:ea typeface="+mn-ea"/>
                <a:sym typeface="+mn-ea"/>
              </a:rPr>
              <a:t>/</a:t>
            </a:r>
            <a:r>
              <a:rPr lang="zh-CN" altLang="en-US" sz="1600" strike="noStrike" noProof="1">
                <a:solidFill>
                  <a:srgbClr val="0070C0"/>
                </a:solidFill>
                <a:latin typeface="+mn-ea"/>
                <a:ea typeface="+mn-ea"/>
                <a:cs typeface="+mn-cs"/>
                <a:sym typeface="Arial" panose="020B0604020202020204" pitchFamily="34" charset="0"/>
              </a:rPr>
              <a:t>credit_statistics”视图，显示“公共选修课”、</a:t>
            </a:r>
            <a:r>
              <a:rPr lang="en-US" altLang="zh-CN" sz="1600" strike="noStrike" noProof="1">
                <a:solidFill>
                  <a:srgbClr val="0070C0"/>
                </a:solidFill>
                <a:latin typeface="+mn-ea"/>
                <a:ea typeface="+mn-ea"/>
                <a:cs typeface="+mn-cs"/>
                <a:sym typeface="Arial" panose="020B0604020202020204" pitchFamily="34" charset="0"/>
              </a:rPr>
              <a:t>“</a:t>
            </a:r>
            <a:r>
              <a:rPr lang="zh-CN" altLang="en-US" sz="1600" strike="noStrike" noProof="1">
                <a:solidFill>
                  <a:srgbClr val="0070C0"/>
                </a:solidFill>
                <a:latin typeface="+mn-ea"/>
                <a:ea typeface="+mn-ea"/>
                <a:cs typeface="+mn-cs"/>
                <a:sym typeface="Arial" panose="020B0604020202020204" pitchFamily="34" charset="0"/>
              </a:rPr>
              <a:t>公共必修课</a:t>
            </a:r>
            <a:r>
              <a:rPr lang="en-US" altLang="zh-CN" sz="1600" strike="noStrike" noProof="1">
                <a:solidFill>
                  <a:srgbClr val="0070C0"/>
                </a:solidFill>
                <a:latin typeface="+mn-ea"/>
                <a:ea typeface="+mn-ea"/>
                <a:cs typeface="+mn-cs"/>
                <a:sym typeface="Arial" panose="020B0604020202020204" pitchFamily="34" charset="0"/>
              </a:rPr>
              <a:t>”</a:t>
            </a:r>
            <a:r>
              <a:rPr lang="zh-CN" altLang="en-US" sz="1600" strike="noStrike" noProof="1">
                <a:solidFill>
                  <a:srgbClr val="0070C0"/>
                </a:solidFill>
                <a:latin typeface="+mn-ea"/>
                <a:ea typeface="+mn-ea"/>
                <a:cs typeface="+mn-cs"/>
                <a:sym typeface="Arial" panose="020B0604020202020204" pitchFamily="34" charset="0"/>
              </a:rPr>
              <a:t>、“专业学位课”以及“总学分”的已选学分统计信息。</a:t>
            </a:r>
            <a:endParaRPr lang="zh-CN" altLang="en-US" sz="1600" strike="noStrike" noProof="1">
              <a:solidFill>
                <a:srgbClr val="0070C0"/>
              </a:solidFill>
              <a:latin typeface="+mn-ea"/>
              <a:ea typeface="+mn-ea"/>
              <a:sym typeface="Arial" panose="020B0604020202020204" pitchFamily="34" charset="0"/>
            </a:endParaRPr>
          </a:p>
          <a:p>
            <a:pPr marL="171450" indent="-171450" fontAlgn="auto">
              <a:buFont typeface="Wingdings" panose="05000000000000000000" charset="0"/>
              <a:buChar char="l"/>
            </a:pPr>
            <a:r>
              <a:rPr lang="zh-CN" altLang="en-US" sz="1600" strike="noStrike" noProof="1">
                <a:solidFill>
                  <a:srgbClr val="0070C0"/>
                </a:solidFill>
                <a:latin typeface="+mn-ea"/>
                <a:ea typeface="+mn-ea"/>
                <a:cs typeface="+mn-cs"/>
                <a:sym typeface="Arial" panose="020B0604020202020204" pitchFamily="34" charset="0"/>
              </a:rPr>
              <a:t>在</a:t>
            </a:r>
            <a:r>
              <a:rPr lang="en-US" altLang="zh-CN" sz="1600" strike="noStrike" noProof="1">
                <a:solidFill>
                  <a:srgbClr val="0070C0"/>
                </a:solidFill>
                <a:latin typeface="+mn-ea"/>
                <a:ea typeface="+mn-ea"/>
                <a:cs typeface="+mn-cs"/>
                <a:sym typeface="Arial" panose="020B0604020202020204" pitchFamily="34" charset="0"/>
              </a:rPr>
              <a:t>“</a:t>
            </a:r>
            <a:r>
              <a:rPr lang="zh-CN" altLang="en-US" sz="1600" strike="noStrike" noProof="1">
                <a:solidFill>
                  <a:srgbClr val="0070C0"/>
                </a:solidFill>
                <a:latin typeface="+mn-ea"/>
                <a:ea typeface="+mn-ea"/>
                <a:cs typeface="+mn-cs"/>
                <a:sym typeface="Arial" panose="020B0604020202020204" pitchFamily="34" charset="0"/>
              </a:rPr>
              <a:t>credit_statistics</a:t>
            </a:r>
            <a:r>
              <a:rPr lang="en-US" altLang="zh-CN" sz="1600" strike="noStrike" noProof="1">
                <a:solidFill>
                  <a:srgbClr val="0070C0"/>
                </a:solidFill>
                <a:latin typeface="+mn-ea"/>
                <a:ea typeface="+mn-ea"/>
                <a:cs typeface="+mn-cs"/>
                <a:sym typeface="Arial" panose="020B0604020202020204" pitchFamily="34" charset="0"/>
              </a:rPr>
              <a:t>”</a:t>
            </a:r>
            <a:r>
              <a:rPr lang="zh-CN" altLang="en-US" sz="1600" strike="noStrike" noProof="1">
                <a:solidFill>
                  <a:srgbClr val="0070C0"/>
                </a:solidFill>
                <a:latin typeface="+mn-ea"/>
                <a:ea typeface="+mn-ea"/>
                <a:cs typeface="+mn-cs"/>
                <a:sym typeface="Arial" panose="020B0604020202020204" pitchFamily="34" charset="0"/>
              </a:rPr>
              <a:t>视图中加入下拉框，进行学生类型的选择，将参数</a:t>
            </a:r>
            <a:r>
              <a:rPr lang="en-US" altLang="zh-CN" sz="1600" strike="noStrike" noProof="1">
                <a:solidFill>
                  <a:srgbClr val="0070C0"/>
                </a:solidFill>
                <a:latin typeface="+mn-ea"/>
                <a:ea typeface="+mn-ea"/>
                <a:cs typeface="+mn-cs"/>
                <a:sym typeface="Arial" panose="020B0604020202020204" pitchFamily="34" charset="0"/>
              </a:rPr>
              <a:t>type</a:t>
            </a:r>
            <a:r>
              <a:rPr lang="zh-CN" altLang="en-US" sz="1600" strike="noStrike" noProof="1">
                <a:solidFill>
                  <a:srgbClr val="0070C0"/>
                </a:solidFill>
                <a:latin typeface="+mn-ea"/>
                <a:ea typeface="+mn-ea"/>
                <a:cs typeface="+mn-cs"/>
                <a:sym typeface="Arial" panose="020B0604020202020204" pitchFamily="34" charset="0"/>
              </a:rPr>
              <a:t>传回 </a:t>
            </a:r>
            <a:r>
              <a:rPr lang="en-US" altLang="zh-CN" sz="1600" strike="noStrike" noProof="1">
                <a:solidFill>
                  <a:srgbClr val="0070C0"/>
                </a:solidFill>
                <a:latin typeface="+mn-ea"/>
                <a:ea typeface="+mn-ea"/>
                <a:cs typeface="+mn-cs"/>
                <a:sym typeface="Arial" panose="020B0604020202020204" pitchFamily="34" charset="0"/>
              </a:rPr>
              <a:t>courses_controller.rb </a:t>
            </a:r>
            <a:r>
              <a:rPr lang="zh-CN" altLang="en-US" sz="1600" strike="noStrike" noProof="1">
                <a:solidFill>
                  <a:srgbClr val="0070C0"/>
                </a:solidFill>
                <a:latin typeface="+mn-ea"/>
                <a:ea typeface="+mn-ea"/>
                <a:cs typeface="+mn-cs"/>
                <a:sym typeface="Arial" panose="020B0604020202020204" pitchFamily="34" charset="0"/>
              </a:rPr>
              <a:t>中的credit_statistics方法中</a:t>
            </a:r>
            <a:endParaRPr lang="zh-CN" altLang="en-US" sz="1600" strike="noStrike" noProof="1">
              <a:solidFill>
                <a:srgbClr val="0070C0"/>
              </a:solidFill>
              <a:latin typeface="+mn-ea"/>
              <a:ea typeface="+mn-ea"/>
              <a:sym typeface="Arial" panose="020B0604020202020204" pitchFamily="34" charset="0"/>
            </a:endParaRPr>
          </a:p>
          <a:p>
            <a:pPr fontAlgn="auto"/>
            <a:endParaRPr lang="zh-CN" altLang="en-US" sz="1600" strike="noStrike" noProof="1">
              <a:solidFill>
                <a:srgbClr val="0070C0"/>
              </a:solidFill>
              <a:latin typeface="+mn-ea"/>
              <a:ea typeface="+mn-ea"/>
              <a:sym typeface="Arial" panose="020B0604020202020204" pitchFamily="34" charset="0"/>
            </a:endParaRPr>
          </a:p>
        </p:txBody>
      </p:sp>
      <p:sp>
        <p:nvSpPr>
          <p:cNvPr id="7" name="Text Placeholder 3"/>
          <p:cNvSpPr txBox="1"/>
          <p:nvPr/>
        </p:nvSpPr>
        <p:spPr>
          <a:xfrm>
            <a:off x="362486" y="351178"/>
            <a:ext cx="4611700" cy="553998"/>
          </a:xfrm>
          <a:prstGeom prst="rect">
            <a:avLst/>
          </a:prstGeom>
        </p:spPr>
        <p:txBody>
          <a:bodyPr wrap="square" lIns="0" tIns="0" rIns="0" bIns="0" anchor="ctr" anchorCtr="0">
            <a:spAutoFit/>
            <a:scene3d>
              <a:camera prst="orthographicFront"/>
              <a:lightRig rig="threePt" dir="t"/>
            </a:scene3d>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fontAlgn="auto">
              <a:spcBef>
                <a:spcPct val="20000"/>
              </a:spcBef>
              <a:defRPr/>
            </a:pPr>
            <a:r>
              <a:rPr lang="zh-CN" altLang="en-US" sz="3600" strike="noStrike" noProof="1">
                <a:solidFill>
                  <a:schemeClr val="tx1"/>
                </a:solidFill>
                <a:effectLst>
                  <a:outerShdw blurRad="38100" dist="19050" dir="2700000" algn="tl" rotWithShape="0">
                    <a:schemeClr val="dk1">
                      <a:alpha val="40000"/>
                    </a:schemeClr>
                  </a:outerShdw>
                </a:effectLst>
                <a:latin typeface="+mn-ea"/>
                <a:cs typeface="+mn-cs"/>
                <a:sym typeface="Arial" panose="020B0604020202020204" pitchFamily="34" charset="0"/>
              </a:rPr>
              <a:t>学生角色学分统计功能</a:t>
            </a:r>
          </a:p>
        </p:txBody>
      </p:sp>
      <p:grpSp>
        <p:nvGrpSpPr>
          <p:cNvPr id="2" name="组合 1"/>
          <p:cNvGrpSpPr/>
          <p:nvPr/>
        </p:nvGrpSpPr>
        <p:grpSpPr>
          <a:xfrm>
            <a:off x="463803" y="1247330"/>
            <a:ext cx="4182327" cy="2545651"/>
            <a:chOff x="2602088" y="1253067"/>
            <a:chExt cx="7247545" cy="4140425"/>
          </a:xfrm>
          <a:solidFill>
            <a:srgbClr val="3F3E40"/>
          </a:solidFill>
        </p:grpSpPr>
        <p:sp>
          <p:nvSpPr>
            <p:cNvPr id="3" name="流程图: 可选过程 2"/>
            <p:cNvSpPr/>
            <p:nvPr/>
          </p:nvSpPr>
          <p:spPr>
            <a:xfrm>
              <a:off x="2602088" y="1253067"/>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mn-ea"/>
                  <a:cs typeface="+mn-cs"/>
                </a:rPr>
                <a:t>Http Request</a:t>
              </a:r>
              <a:endParaRPr kumimoji="0" lang="zh-CN" altLang="en-US" sz="1100" b="1" i="0" u="none" strike="noStrike" kern="1200" cap="none" spc="0" normalizeH="0" baseline="0" noProof="0" dirty="0">
                <a:ln>
                  <a:noFill/>
                </a:ln>
                <a:solidFill>
                  <a:prstClr val="white"/>
                </a:solidFill>
                <a:effectLst/>
                <a:uLnTx/>
                <a:uFillTx/>
                <a:latin typeface="+mn-ea"/>
                <a:cs typeface="+mn-cs"/>
              </a:endParaRPr>
            </a:p>
          </p:txBody>
        </p:sp>
        <p:sp>
          <p:nvSpPr>
            <p:cNvPr id="24" name="流程图: 可选过程 23"/>
            <p:cNvSpPr/>
            <p:nvPr/>
          </p:nvSpPr>
          <p:spPr>
            <a:xfrm>
              <a:off x="5322710" y="1253067"/>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mn-ea"/>
                  <a:cs typeface="+mn-cs"/>
                </a:rPr>
                <a:t>Routing</a:t>
              </a:r>
              <a:endParaRPr kumimoji="0" lang="zh-CN" altLang="en-US" sz="1100" b="1" i="0" u="none" strike="noStrike" kern="1200" cap="none" spc="0" normalizeH="0" baseline="0" noProof="0" dirty="0">
                <a:ln>
                  <a:noFill/>
                </a:ln>
                <a:solidFill>
                  <a:prstClr val="white"/>
                </a:solidFill>
                <a:effectLst/>
                <a:uLnTx/>
                <a:uFillTx/>
                <a:latin typeface="+mn-ea"/>
                <a:cs typeface="+mn-cs"/>
              </a:endParaRPr>
            </a:p>
          </p:txBody>
        </p:sp>
        <p:sp>
          <p:nvSpPr>
            <p:cNvPr id="25" name="流程图: 可选过程 24"/>
            <p:cNvSpPr/>
            <p:nvPr/>
          </p:nvSpPr>
          <p:spPr>
            <a:xfrm>
              <a:off x="8172078" y="1254100"/>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mn-ea"/>
                  <a:cs typeface="+mn-cs"/>
                </a:rPr>
                <a:t>Rendering</a:t>
              </a:r>
              <a:endParaRPr kumimoji="0" lang="zh-CN" altLang="en-US" sz="1100" b="1" i="0" u="none" strike="noStrike" kern="1200" cap="none" spc="0" normalizeH="0" baseline="0" noProof="0" dirty="0">
                <a:ln>
                  <a:noFill/>
                </a:ln>
                <a:solidFill>
                  <a:prstClr val="white"/>
                </a:solidFill>
                <a:effectLst/>
                <a:uLnTx/>
                <a:uFillTx/>
                <a:latin typeface="+mn-ea"/>
                <a:cs typeface="+mn-cs"/>
              </a:endParaRPr>
            </a:p>
          </p:txBody>
        </p:sp>
        <p:sp>
          <p:nvSpPr>
            <p:cNvPr id="26" name="流程图: 可选过程 25"/>
            <p:cNvSpPr/>
            <p:nvPr/>
          </p:nvSpPr>
          <p:spPr>
            <a:xfrm>
              <a:off x="8043515" y="2424283"/>
              <a:ext cx="1806118" cy="170618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strike="noStrike" noProof="0" dirty="0">
                  <a:solidFill>
                    <a:prstClr val="white"/>
                  </a:solidFill>
                  <a:latin typeface="+mn-ea"/>
                </a:rPr>
                <a:t>Courses</a:t>
              </a:r>
              <a:r>
                <a:rPr kumimoji="0" lang="en-US" altLang="zh-CN" sz="1100" b="1" i="0" u="none" strike="noStrike" kern="1200" cap="none" spc="0" normalizeH="0" baseline="0" noProof="0" dirty="0">
                  <a:ln>
                    <a:noFill/>
                  </a:ln>
                  <a:solidFill>
                    <a:prstClr val="white"/>
                  </a:solidFill>
                  <a:effectLst/>
                  <a:uLnTx/>
                  <a:uFillTx/>
                  <a:latin typeface="+mn-ea"/>
                  <a:cs typeface="+mn-cs"/>
                </a:rPr>
                <a:t>/credit_statics</a:t>
              </a:r>
              <a:r>
                <a:rPr lang="zh-CN" altLang="en-US" sz="1100" dirty="0">
                  <a:solidFill>
                    <a:schemeClr val="bg1"/>
                  </a:solidFill>
                  <a:latin typeface="+mn-ea"/>
                  <a:sym typeface="Arial" panose="020B0604020202020204" pitchFamily="34" charset="0"/>
                </a:rPr>
                <a:t> </a:t>
              </a:r>
              <a:r>
                <a:rPr lang="en-US" altLang="zh-CN" sz="1100" dirty="0">
                  <a:solidFill>
                    <a:schemeClr val="bg1"/>
                  </a:solidFill>
                  <a:latin typeface="+mn-ea"/>
                  <a:sym typeface="Arial" panose="020B0604020202020204" pitchFamily="34" charset="0"/>
                </a:rPr>
                <a:t>s</a:t>
              </a:r>
              <a:r>
                <a:rPr lang="en-US" altLang="zh-CN" sz="1100" b="1" noProof="0" dirty="0">
                  <a:solidFill>
                    <a:prstClr val="white"/>
                  </a:solidFill>
                  <a:latin typeface="+mn-ea"/>
                  <a:sym typeface="Arial" panose="020B0604020202020204" pitchFamily="34" charset="0"/>
                </a:rPr>
                <a:t>hared/_sidenav</a:t>
              </a:r>
              <a:endParaRPr kumimoji="0" lang="en-US" altLang="zh-CN" sz="1100" b="1" i="0" u="none" strike="noStrike" kern="1200" cap="none" spc="0" normalizeH="0" baseline="0" noProof="0" dirty="0">
                <a:solidFill>
                  <a:prstClr val="white"/>
                </a:solidFill>
                <a:latin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mn-ea"/>
                  <a:cs typeface="+mn-cs"/>
                </a:rPr>
                <a:t> View</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100" b="1" i="0" u="none" strike="noStrike" kern="1200" cap="none" spc="0" normalizeH="0" baseline="0" noProof="0" dirty="0">
                <a:ln>
                  <a:noFill/>
                </a:ln>
                <a:solidFill>
                  <a:prstClr val="white"/>
                </a:solidFill>
                <a:effectLst/>
                <a:uLnTx/>
                <a:uFillTx/>
                <a:latin typeface="+mn-ea"/>
                <a:cs typeface="+mn-cs"/>
              </a:endParaRPr>
            </a:p>
          </p:txBody>
        </p:sp>
        <p:sp>
          <p:nvSpPr>
            <p:cNvPr id="27" name="流程图: 可选过程 26"/>
            <p:cNvSpPr/>
            <p:nvPr/>
          </p:nvSpPr>
          <p:spPr>
            <a:xfrm>
              <a:off x="5322710" y="3016955"/>
              <a:ext cx="1546577" cy="612649"/>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mn-ea"/>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mn-ea"/>
                  <a:cs typeface="+mn-cs"/>
                </a:rPr>
                <a:t>Controller</a:t>
              </a:r>
              <a:endParaRPr kumimoji="0" lang="zh-CN" altLang="en-US" sz="1100" b="1" i="0" u="none" strike="noStrike" kern="1200" cap="none" spc="0" normalizeH="0" baseline="0" noProof="0" dirty="0">
                <a:ln>
                  <a:noFill/>
                </a:ln>
                <a:solidFill>
                  <a:prstClr val="white"/>
                </a:solidFill>
                <a:effectLst/>
                <a:uLnTx/>
                <a:uFillTx/>
                <a:latin typeface="+mn-ea"/>
                <a:cs typeface="+mn-cs"/>
              </a:endParaRPr>
            </a:p>
          </p:txBody>
        </p:sp>
        <p:sp>
          <p:nvSpPr>
            <p:cNvPr id="28" name="流程图: 可选过程 27"/>
            <p:cNvSpPr/>
            <p:nvPr/>
          </p:nvSpPr>
          <p:spPr>
            <a:xfrm>
              <a:off x="5322710" y="4780844"/>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strike="noStrike" noProof="0" dirty="0">
                  <a:solidFill>
                    <a:prstClr val="white"/>
                  </a:solidFill>
                  <a:latin typeface="+mn-ea"/>
                </a:rPr>
                <a:t>Course </a:t>
              </a:r>
              <a:r>
                <a:rPr kumimoji="0" lang="en-US" altLang="zh-CN" sz="1100" b="1" i="0" u="none" strike="noStrike" kern="1200" cap="none" spc="0" normalizeH="0" baseline="0" noProof="0" dirty="0">
                  <a:ln>
                    <a:noFill/>
                  </a:ln>
                  <a:solidFill>
                    <a:prstClr val="white"/>
                  </a:solidFill>
                  <a:effectLst/>
                  <a:uLnTx/>
                  <a:uFillTx/>
                  <a:latin typeface="+mn-ea"/>
                  <a:cs typeface="+mn-cs"/>
                </a:rPr>
                <a:t> Model</a:t>
              </a:r>
              <a:endParaRPr kumimoji="0" lang="zh-CN" altLang="en-US" sz="1100" b="1" i="0" u="none" strike="noStrike" kern="1200" cap="none" spc="0" normalizeH="0" baseline="0" noProof="0" dirty="0">
                <a:ln>
                  <a:noFill/>
                </a:ln>
                <a:solidFill>
                  <a:prstClr val="white"/>
                </a:solidFill>
                <a:effectLst/>
                <a:uLnTx/>
                <a:uFillTx/>
                <a:latin typeface="+mn-ea"/>
                <a:cs typeface="+mn-cs"/>
              </a:endParaRPr>
            </a:p>
          </p:txBody>
        </p:sp>
        <p:sp>
          <p:nvSpPr>
            <p:cNvPr id="29" name="流程图: 磁盘 28"/>
            <p:cNvSpPr/>
            <p:nvPr/>
          </p:nvSpPr>
          <p:spPr>
            <a:xfrm>
              <a:off x="2918176" y="4780844"/>
              <a:ext cx="914400" cy="612648"/>
            </a:xfrm>
            <a:prstGeom prst="flowChartMagneticDisk">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mn-ea"/>
                  <a:cs typeface="+mn-cs"/>
                </a:rPr>
                <a:t>DB</a:t>
              </a:r>
              <a:endParaRPr kumimoji="0" lang="zh-CN" altLang="en-US" sz="1100" b="0" i="0" u="none" strike="noStrike" kern="1200" cap="none" spc="0" normalizeH="0" baseline="0" noProof="0" dirty="0">
                <a:ln>
                  <a:noFill/>
                </a:ln>
                <a:solidFill>
                  <a:prstClr val="white"/>
                </a:solidFill>
                <a:effectLst/>
                <a:uLnTx/>
                <a:uFillTx/>
                <a:latin typeface="+mn-ea"/>
                <a:cs typeface="+mn-cs"/>
              </a:endParaRPr>
            </a:p>
          </p:txBody>
        </p:sp>
        <p:sp>
          <p:nvSpPr>
            <p:cNvPr id="30" name="直接箭头连接符 29"/>
            <p:cNvSpPr/>
            <p:nvPr/>
          </p:nv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1" name="直接箭头连接符 30"/>
            <p:cNvSpPr/>
            <p:nvPr/>
          </p:nv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2" name="直接箭头连接符 31"/>
            <p:cNvSpPr/>
            <p:nvPr/>
          </p:nvSpPr>
          <p:spPr>
            <a:xfrm>
              <a:off x="6869287" y="3323279"/>
              <a:ext cx="1175217"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3" name="直接箭头连接符 32"/>
            <p:cNvSpPr/>
            <p:nvPr/>
          </p:nvSpPr>
          <p:spPr>
            <a:xfrm flipV="1">
              <a:off x="8945083" y="1866405"/>
              <a:ext cx="0" cy="649637"/>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4" name="直接箭头连接符 33"/>
            <p:cNvSpPr/>
            <p:nvPr/>
          </p:nv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5" name="直接箭头连接符 34"/>
            <p:cNvSpPr/>
            <p:nvPr/>
          </p:nv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6" name="直接箭头连接符 35"/>
            <p:cNvSpPr/>
            <p:nvPr/>
          </p:nv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7" name="直接箭头连接符 36"/>
            <p:cNvSpPr/>
            <p:nvPr/>
          </p:nv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p:cNvSpPr txBox="1"/>
          <p:nvPr/>
        </p:nvSpPr>
        <p:spPr>
          <a:xfrm>
            <a:off x="777240" y="404664"/>
            <a:ext cx="4716730" cy="553998"/>
          </a:xfrm>
          <a:prstGeom prst="rect">
            <a:avLst/>
          </a:prstGeom>
        </p:spPr>
        <p:txBody>
          <a:bodyPr wrap="square" lIns="0" tIns="0" rIns="0" bIns="0" anchor="ctr" anchorCtr="0">
            <a:spAutoFit/>
            <a:scene3d>
              <a:camera prst="orthographicFront"/>
              <a:lightRig rig="threePt" dir="t"/>
            </a:scene3d>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fontAlgn="auto">
              <a:spcBef>
                <a:spcPct val="20000"/>
              </a:spcBef>
              <a:defRPr/>
            </a:pPr>
            <a:r>
              <a:rPr lang="zh-CN" altLang="en-US" sz="3600" strike="noStrike" noProof="1">
                <a:solidFill>
                  <a:schemeClr val="tx1"/>
                </a:solidFill>
                <a:effectLst>
                  <a:outerShdw blurRad="38100" dist="19050" dir="2700000" algn="tl" rotWithShape="0">
                    <a:schemeClr val="dk1">
                      <a:alpha val="40000"/>
                    </a:schemeClr>
                  </a:outerShdw>
                </a:effectLst>
                <a:latin typeface="+mn-ea"/>
                <a:cs typeface="+mn-cs"/>
                <a:sym typeface="Arial" panose="020B0604020202020204" pitchFamily="34" charset="0"/>
              </a:rPr>
              <a:t>学生角色学分统计功能</a:t>
            </a:r>
          </a:p>
        </p:txBody>
      </p:sp>
      <p:sp>
        <p:nvSpPr>
          <p:cNvPr id="6147" name="文本框 40"/>
          <p:cNvSpPr/>
          <p:nvPr/>
        </p:nvSpPr>
        <p:spPr>
          <a:xfrm>
            <a:off x="777240" y="1184910"/>
            <a:ext cx="7735570" cy="2653373"/>
          </a:xfrm>
          <a:prstGeom prst="rect">
            <a:avLst/>
          </a:prstGeom>
          <a:noFill/>
          <a:ln w="9525">
            <a:noFill/>
          </a:ln>
        </p:spPr>
        <p:txBody>
          <a:bodyPr wrap="square" lIns="67391" tIns="33696" rIns="67391" bIns="33696" anchor="t">
            <a:spAutoFit/>
          </a:bodyPr>
          <a:lstStyle/>
          <a:p>
            <a:r>
              <a:rPr lang="zh-CN" altLang="en-US" sz="2800" b="1" dirty="0">
                <a:solidFill>
                  <a:srgbClr val="0070C0"/>
                </a:solidFill>
                <a:latin typeface="+mn-ea"/>
                <a:sym typeface="Arial" panose="020B0604020202020204" pitchFamily="34" charset="0"/>
              </a:rPr>
              <a:t>完成情况</a:t>
            </a:r>
          </a:p>
          <a:p>
            <a:pPr marL="285750" indent="-285750">
              <a:buFont typeface="Wingdings" panose="05000000000000000000" charset="0"/>
              <a:buChar char="l"/>
            </a:pPr>
            <a:r>
              <a:rPr lang="zh-CN" altLang="en-US" dirty="0">
                <a:solidFill>
                  <a:srgbClr val="0070C0"/>
                </a:solidFill>
                <a:latin typeface="+mn-ea"/>
                <a:sym typeface="Arial" panose="020B0604020202020204" pitchFamily="34" charset="0"/>
              </a:rPr>
              <a:t>学生登陆选课系统后，可以在左侧菜单栏</a:t>
            </a:r>
            <a:r>
              <a:rPr lang="en-US" altLang="zh-CN" dirty="0">
                <a:solidFill>
                  <a:srgbClr val="0070C0"/>
                </a:solidFill>
                <a:latin typeface="+mn-ea"/>
                <a:sym typeface="Arial" panose="020B0604020202020204" pitchFamily="34" charset="0"/>
              </a:rPr>
              <a:t>“</a:t>
            </a:r>
            <a:r>
              <a:rPr lang="zh-CN" altLang="en-US" dirty="0">
                <a:solidFill>
                  <a:srgbClr val="0070C0"/>
                </a:solidFill>
                <a:latin typeface="+mn-ea"/>
                <a:sym typeface="Arial" panose="020B0604020202020204" pitchFamily="34" charset="0"/>
              </a:rPr>
              <a:t>学分统计</a:t>
            </a:r>
            <a:r>
              <a:rPr lang="en-US" altLang="zh-CN" dirty="0">
                <a:solidFill>
                  <a:srgbClr val="0070C0"/>
                </a:solidFill>
                <a:latin typeface="+mn-ea"/>
                <a:sym typeface="Arial" panose="020B0604020202020204" pitchFamily="34" charset="0"/>
              </a:rPr>
              <a:t>”</a:t>
            </a:r>
            <a:r>
              <a:rPr lang="zh-CN" altLang="en-US" dirty="0">
                <a:solidFill>
                  <a:srgbClr val="0070C0"/>
                </a:solidFill>
                <a:latin typeface="+mn-ea"/>
                <a:sym typeface="Arial" panose="020B0604020202020204" pitchFamily="34" charset="0"/>
              </a:rPr>
              <a:t>项看到当前已选学分。</a:t>
            </a:r>
          </a:p>
          <a:p>
            <a:pPr marL="285750" indent="-285750">
              <a:buFont typeface="Wingdings" panose="05000000000000000000" charset="0"/>
              <a:buChar char="l"/>
            </a:pPr>
            <a:endParaRPr lang="zh-CN" altLang="en-US" dirty="0">
              <a:solidFill>
                <a:srgbClr val="0070C0"/>
              </a:solidFill>
              <a:latin typeface="+mn-ea"/>
              <a:sym typeface="Arial" panose="020B0604020202020204" pitchFamily="34" charset="0"/>
            </a:endParaRPr>
          </a:p>
          <a:p>
            <a:pPr marL="285750" indent="-285750">
              <a:buFont typeface="Wingdings" panose="05000000000000000000" charset="0"/>
              <a:buChar char="l"/>
            </a:pPr>
            <a:endParaRPr lang="zh-CN" altLang="en-US" b="1" dirty="0">
              <a:solidFill>
                <a:srgbClr val="0070C0"/>
              </a:solidFill>
              <a:latin typeface="+mn-ea"/>
              <a:sym typeface="Arial" panose="020B0604020202020204" pitchFamily="34" charset="0"/>
            </a:endParaRPr>
          </a:p>
          <a:p>
            <a:pPr marL="285750" indent="-285750">
              <a:buFont typeface="Wingdings" panose="05000000000000000000" charset="0"/>
              <a:buChar char="l"/>
            </a:pPr>
            <a:endParaRPr lang="zh-CN" altLang="en-US" b="1" dirty="0">
              <a:solidFill>
                <a:srgbClr val="0070C0"/>
              </a:solidFill>
              <a:latin typeface="+mn-ea"/>
              <a:sym typeface="Arial" panose="020B0604020202020204" pitchFamily="34" charset="0"/>
            </a:endParaRPr>
          </a:p>
          <a:p>
            <a:endParaRPr lang="en-US" altLang="zh-CN" b="1" dirty="0">
              <a:solidFill>
                <a:srgbClr val="0070C0"/>
              </a:solidFill>
              <a:latin typeface="+mn-ea"/>
              <a:sym typeface="Arial" panose="020B0604020202020204" pitchFamily="34" charset="0"/>
            </a:endParaRPr>
          </a:p>
          <a:p>
            <a:endParaRPr lang="zh-CN" altLang="en-US" sz="1600" dirty="0">
              <a:solidFill>
                <a:srgbClr val="0070C0"/>
              </a:solidFill>
              <a:latin typeface="+mn-ea"/>
              <a:sym typeface="Arial" panose="020B0604020202020204" pitchFamily="34" charset="0"/>
            </a:endParaRPr>
          </a:p>
          <a:p>
            <a:endParaRPr lang="zh-CN" altLang="en-US" sz="1600" dirty="0">
              <a:solidFill>
                <a:srgbClr val="0070C0"/>
              </a:solidFill>
              <a:latin typeface="+mn-ea"/>
              <a:sym typeface="Arial" panose="020B0604020202020204" pitchFamily="34" charset="0"/>
            </a:endParaRPr>
          </a:p>
        </p:txBody>
      </p:sp>
      <p:pic>
        <p:nvPicPr>
          <p:cNvPr id="4" name="图片 3"/>
          <p:cNvPicPr>
            <a:picLocks noChangeAspect="1"/>
          </p:cNvPicPr>
          <p:nvPr/>
        </p:nvPicPr>
        <p:blipFill>
          <a:blip r:embed="rId2"/>
          <a:stretch>
            <a:fillRect/>
          </a:stretch>
        </p:blipFill>
        <p:spPr>
          <a:xfrm>
            <a:off x="3185160" y="2526030"/>
            <a:ext cx="2773045" cy="3368040"/>
          </a:xfrm>
          <a:prstGeom prst="rect">
            <a:avLst/>
          </a:prstGeom>
          <a:effectLst>
            <a:outerShdw blurRad="50800" dist="38100" dir="18900000" algn="bl" rotWithShape="0">
              <a:prstClr val="black">
                <a:alpha val="40000"/>
              </a:prst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p:cNvSpPr txBox="1"/>
          <p:nvPr/>
        </p:nvSpPr>
        <p:spPr>
          <a:xfrm>
            <a:off x="492211" y="404664"/>
            <a:ext cx="4788738" cy="553998"/>
          </a:xfrm>
          <a:prstGeom prst="rect">
            <a:avLst/>
          </a:prstGeom>
        </p:spPr>
        <p:txBody>
          <a:bodyPr wrap="square" lIns="0" tIns="0" rIns="0" bIns="0" anchor="ctr" anchorCtr="0">
            <a:spAutoFit/>
            <a:scene3d>
              <a:camera prst="orthographicFront"/>
              <a:lightRig rig="threePt" dir="t"/>
            </a:scene3d>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fontAlgn="auto">
              <a:spcBef>
                <a:spcPct val="20000"/>
              </a:spcBef>
              <a:defRPr/>
            </a:pPr>
            <a:r>
              <a:rPr lang="zh-CN" altLang="en-US" sz="3600" strike="noStrike" noProof="1">
                <a:solidFill>
                  <a:schemeClr val="tx1"/>
                </a:solidFill>
                <a:effectLst>
                  <a:outerShdw blurRad="38100" dist="19050" dir="2700000" algn="tl" rotWithShape="0">
                    <a:schemeClr val="dk1">
                      <a:alpha val="40000"/>
                    </a:schemeClr>
                  </a:outerShdw>
                </a:effectLst>
                <a:latin typeface="+mn-ea"/>
                <a:cs typeface="+mn-cs"/>
                <a:sym typeface="Arial" panose="020B0604020202020204" pitchFamily="34" charset="0"/>
              </a:rPr>
              <a:t>学生角色学分统计功能</a:t>
            </a:r>
          </a:p>
        </p:txBody>
      </p:sp>
      <p:sp>
        <p:nvSpPr>
          <p:cNvPr id="6147" name="文本框 40"/>
          <p:cNvSpPr/>
          <p:nvPr/>
        </p:nvSpPr>
        <p:spPr>
          <a:xfrm>
            <a:off x="513080" y="1224915"/>
            <a:ext cx="8333105" cy="2652395"/>
          </a:xfrm>
          <a:prstGeom prst="rect">
            <a:avLst/>
          </a:prstGeom>
          <a:noFill/>
          <a:ln w="9525">
            <a:noFill/>
          </a:ln>
        </p:spPr>
        <p:txBody>
          <a:bodyPr wrap="square" lIns="67391" tIns="33696" rIns="67391" bIns="33696" anchor="t">
            <a:spAutoFit/>
          </a:bodyPr>
          <a:lstStyle/>
          <a:p>
            <a:r>
              <a:rPr lang="zh-CN" altLang="en-US" sz="2800" b="1" dirty="0">
                <a:solidFill>
                  <a:srgbClr val="0070C0"/>
                </a:solidFill>
                <a:latin typeface="+mn-ea"/>
                <a:sym typeface="Arial" panose="020B0604020202020204" pitchFamily="34" charset="0"/>
              </a:rPr>
              <a:t>完成情况</a:t>
            </a:r>
            <a:endParaRPr lang="zh-CN" altLang="en-US" dirty="0">
              <a:solidFill>
                <a:srgbClr val="0070C0"/>
              </a:solidFill>
              <a:latin typeface="+mn-ea"/>
              <a:sym typeface="Arial" panose="020B0604020202020204" pitchFamily="34" charset="0"/>
            </a:endParaRPr>
          </a:p>
          <a:p>
            <a:pPr marL="285750" indent="-285750">
              <a:buFont typeface="Wingdings" panose="05000000000000000000" charset="0"/>
              <a:buChar char="l"/>
            </a:pPr>
            <a:r>
              <a:rPr lang="zh-CN" altLang="en-US" dirty="0">
                <a:solidFill>
                  <a:srgbClr val="0070C0"/>
                </a:solidFill>
                <a:latin typeface="+mn-ea"/>
                <a:sym typeface="Arial" panose="020B0604020202020204" pitchFamily="34" charset="0"/>
              </a:rPr>
              <a:t>点击进入</a:t>
            </a:r>
            <a:r>
              <a:rPr lang="en-US" altLang="zh-CN" dirty="0">
                <a:solidFill>
                  <a:srgbClr val="0070C0"/>
                </a:solidFill>
                <a:latin typeface="+mn-ea"/>
                <a:sym typeface="Arial" panose="020B0604020202020204" pitchFamily="34" charset="0"/>
              </a:rPr>
              <a:t>“</a:t>
            </a:r>
            <a:r>
              <a:rPr lang="zh-CN" altLang="en-US" dirty="0">
                <a:solidFill>
                  <a:srgbClr val="0070C0"/>
                </a:solidFill>
                <a:latin typeface="+mn-ea"/>
                <a:sym typeface="Arial" panose="020B0604020202020204" pitchFamily="34" charset="0"/>
              </a:rPr>
              <a:t>学分统计</a:t>
            </a:r>
            <a:r>
              <a:rPr lang="en-US" altLang="zh-CN" dirty="0">
                <a:solidFill>
                  <a:srgbClr val="0070C0"/>
                </a:solidFill>
                <a:latin typeface="+mn-ea"/>
                <a:sym typeface="Arial" panose="020B0604020202020204" pitchFamily="34" charset="0"/>
              </a:rPr>
              <a:t>”</a:t>
            </a:r>
            <a:r>
              <a:rPr lang="zh-CN" altLang="en-US" dirty="0">
                <a:solidFill>
                  <a:srgbClr val="0070C0"/>
                </a:solidFill>
                <a:latin typeface="+mn-ea"/>
                <a:sym typeface="Arial" panose="020B0604020202020204" pitchFamily="34" charset="0"/>
              </a:rPr>
              <a:t>界面，可以显示该生培养方案下所需修习的公共必修学分、公共选修学分、学位课学分和总学分要求以及当前所选课程学分和已获取学分</a:t>
            </a:r>
          </a:p>
          <a:p>
            <a:pPr marL="285750" indent="-285750">
              <a:buFont typeface="Wingdings" panose="05000000000000000000" charset="0"/>
              <a:buChar char="l"/>
            </a:pPr>
            <a:endParaRPr lang="zh-CN" altLang="en-US" b="1" dirty="0">
              <a:solidFill>
                <a:srgbClr val="0070C0"/>
              </a:solidFill>
              <a:latin typeface="+mn-ea"/>
              <a:sym typeface="Arial" panose="020B0604020202020204" pitchFamily="34" charset="0"/>
            </a:endParaRPr>
          </a:p>
          <a:p>
            <a:pPr marL="285750" indent="-285750">
              <a:buFont typeface="Wingdings" panose="05000000000000000000" charset="0"/>
              <a:buChar char="l"/>
            </a:pPr>
            <a:endParaRPr lang="zh-CN" altLang="en-US" b="1" dirty="0">
              <a:solidFill>
                <a:srgbClr val="0070C0"/>
              </a:solidFill>
              <a:latin typeface="+mn-ea"/>
              <a:sym typeface="Arial" panose="020B0604020202020204" pitchFamily="34" charset="0"/>
            </a:endParaRPr>
          </a:p>
          <a:p>
            <a:endParaRPr lang="en-US" altLang="zh-CN" b="1" dirty="0">
              <a:solidFill>
                <a:srgbClr val="0070C0"/>
              </a:solidFill>
              <a:latin typeface="+mn-ea"/>
              <a:sym typeface="Arial" panose="020B0604020202020204" pitchFamily="34" charset="0"/>
            </a:endParaRPr>
          </a:p>
          <a:p>
            <a:endParaRPr lang="zh-CN" altLang="en-US" sz="1600" dirty="0">
              <a:solidFill>
                <a:srgbClr val="0070C0"/>
              </a:solidFill>
              <a:latin typeface="+mn-ea"/>
              <a:sym typeface="Arial" panose="020B0604020202020204" pitchFamily="34" charset="0"/>
            </a:endParaRPr>
          </a:p>
          <a:p>
            <a:endParaRPr lang="zh-CN" altLang="en-US" sz="1600" dirty="0">
              <a:solidFill>
                <a:srgbClr val="0070C0"/>
              </a:solidFill>
              <a:latin typeface="+mn-ea"/>
              <a:sym typeface="Arial" panose="020B0604020202020204" pitchFamily="34" charset="0"/>
            </a:endParaRPr>
          </a:p>
        </p:txBody>
      </p:sp>
      <p:pic>
        <p:nvPicPr>
          <p:cNvPr id="5" name="图片 4"/>
          <p:cNvPicPr>
            <a:picLocks noChangeAspect="1"/>
          </p:cNvPicPr>
          <p:nvPr/>
        </p:nvPicPr>
        <p:blipFill>
          <a:blip r:embed="rId2"/>
          <a:stretch>
            <a:fillRect/>
          </a:stretch>
        </p:blipFill>
        <p:spPr>
          <a:xfrm>
            <a:off x="593725" y="2835910"/>
            <a:ext cx="8172450" cy="3067050"/>
          </a:xfrm>
          <a:prstGeom prst="rect">
            <a:avLst/>
          </a:prstGeom>
          <a:effectLst>
            <a:outerShdw blurRad="50800" dist="38100" dir="18900000" algn="bl" rotWithShape="0">
              <a:prstClr val="black">
                <a:alpha val="40000"/>
              </a:prst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p:cNvSpPr txBox="1"/>
          <p:nvPr/>
        </p:nvSpPr>
        <p:spPr>
          <a:xfrm>
            <a:off x="423272" y="227509"/>
            <a:ext cx="4714195" cy="553998"/>
          </a:xfrm>
          <a:prstGeom prst="rect">
            <a:avLst/>
          </a:prstGeom>
        </p:spPr>
        <p:txBody>
          <a:bodyPr wrap="square" lIns="0" tIns="0" rIns="0" bIns="0" anchor="ctr" anchorCtr="0">
            <a:spAutoFit/>
            <a:scene3d>
              <a:camera prst="orthographicFront"/>
              <a:lightRig rig="threePt" dir="t"/>
            </a:scene3d>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fontAlgn="auto">
              <a:spcBef>
                <a:spcPct val="20000"/>
              </a:spcBef>
              <a:defRPr/>
            </a:pPr>
            <a:r>
              <a:rPr lang="zh-CN" altLang="en-US" sz="3600" strike="noStrike" noProof="1">
                <a:solidFill>
                  <a:schemeClr val="tx1"/>
                </a:solidFill>
                <a:effectLst>
                  <a:outerShdw blurRad="38100" dist="19050" dir="2700000" algn="tl" rotWithShape="0">
                    <a:schemeClr val="dk1">
                      <a:alpha val="40000"/>
                    </a:schemeClr>
                  </a:outerShdw>
                </a:effectLst>
                <a:latin typeface="+mn-ea"/>
                <a:cs typeface="+mn-cs"/>
                <a:sym typeface="Arial" panose="020B0604020202020204" pitchFamily="34" charset="0"/>
              </a:rPr>
              <a:t>学生角色学分统计功能</a:t>
            </a:r>
          </a:p>
        </p:txBody>
      </p:sp>
      <p:sp>
        <p:nvSpPr>
          <p:cNvPr id="6147" name="文本框 40"/>
          <p:cNvSpPr/>
          <p:nvPr/>
        </p:nvSpPr>
        <p:spPr>
          <a:xfrm>
            <a:off x="294640" y="1302385"/>
            <a:ext cx="8361680" cy="2375535"/>
          </a:xfrm>
          <a:prstGeom prst="rect">
            <a:avLst/>
          </a:prstGeom>
          <a:noFill/>
          <a:ln w="9525">
            <a:noFill/>
          </a:ln>
        </p:spPr>
        <p:txBody>
          <a:bodyPr wrap="square" lIns="67391" tIns="33696" rIns="67391" bIns="33696" anchor="t">
            <a:spAutoFit/>
          </a:bodyPr>
          <a:lstStyle/>
          <a:p>
            <a:r>
              <a:rPr lang="zh-CN" altLang="en-US" sz="2800" b="1" dirty="0">
                <a:solidFill>
                  <a:srgbClr val="0070C0"/>
                </a:solidFill>
                <a:latin typeface="+mn-ea"/>
                <a:sym typeface="Arial" panose="020B0604020202020204" pitchFamily="34" charset="0"/>
              </a:rPr>
              <a:t>完成情况</a:t>
            </a:r>
            <a:endParaRPr lang="zh-CN" altLang="en-US" dirty="0">
              <a:solidFill>
                <a:srgbClr val="0070C0"/>
              </a:solidFill>
              <a:latin typeface="+mn-ea"/>
              <a:sym typeface="Arial" panose="020B0604020202020204" pitchFamily="34" charset="0"/>
            </a:endParaRPr>
          </a:p>
          <a:p>
            <a:pPr marL="285750" indent="-285750">
              <a:buFont typeface="Wingdings" panose="05000000000000000000" charset="0"/>
              <a:buChar char="l"/>
            </a:pPr>
            <a:r>
              <a:rPr lang="zh-CN" altLang="en-US" dirty="0">
                <a:solidFill>
                  <a:srgbClr val="0070C0"/>
                </a:solidFill>
                <a:latin typeface="+mn-ea"/>
                <a:sym typeface="Arial" panose="020B0604020202020204" pitchFamily="34" charset="0"/>
              </a:rPr>
              <a:t>学生在</a:t>
            </a:r>
            <a:r>
              <a:rPr lang="en-US" altLang="zh-CN" dirty="0">
                <a:solidFill>
                  <a:srgbClr val="0070C0"/>
                </a:solidFill>
                <a:latin typeface="+mn-ea"/>
                <a:sym typeface="Arial" panose="020B0604020202020204" pitchFamily="34" charset="0"/>
              </a:rPr>
              <a:t>“</a:t>
            </a:r>
            <a:r>
              <a:rPr lang="zh-CN" altLang="en-US" dirty="0">
                <a:solidFill>
                  <a:srgbClr val="0070C0"/>
                </a:solidFill>
                <a:latin typeface="+mn-ea"/>
                <a:sym typeface="Arial" panose="020B0604020202020204" pitchFamily="34" charset="0"/>
              </a:rPr>
              <a:t>学分统计</a:t>
            </a:r>
            <a:r>
              <a:rPr lang="en-US" altLang="zh-CN" dirty="0">
                <a:solidFill>
                  <a:srgbClr val="0070C0"/>
                </a:solidFill>
                <a:latin typeface="+mn-ea"/>
                <a:sym typeface="Arial" panose="020B0604020202020204" pitchFamily="34" charset="0"/>
              </a:rPr>
              <a:t>”</a:t>
            </a:r>
            <a:r>
              <a:rPr lang="zh-CN" altLang="en-US" dirty="0">
                <a:solidFill>
                  <a:srgbClr val="0070C0"/>
                </a:solidFill>
                <a:latin typeface="+mn-ea"/>
                <a:sym typeface="Arial" panose="020B0604020202020204" pitchFamily="34" charset="0"/>
              </a:rPr>
              <a:t>界面可以根据自己的就读类型选择自己对应的培养方案和已选学分统计。</a:t>
            </a:r>
          </a:p>
          <a:p>
            <a:pPr marL="285750" indent="-285750">
              <a:buFont typeface="Wingdings" panose="05000000000000000000" charset="0"/>
              <a:buChar char="l"/>
            </a:pPr>
            <a:endParaRPr lang="zh-CN" altLang="en-US" b="1" dirty="0">
              <a:solidFill>
                <a:srgbClr val="0070C0"/>
              </a:solidFill>
              <a:latin typeface="+mn-ea"/>
              <a:sym typeface="Arial" panose="020B0604020202020204" pitchFamily="34" charset="0"/>
            </a:endParaRPr>
          </a:p>
          <a:p>
            <a:pPr marL="285750" indent="-285750">
              <a:buFont typeface="Wingdings" panose="05000000000000000000" charset="0"/>
              <a:buChar char="l"/>
            </a:pPr>
            <a:endParaRPr lang="zh-CN" altLang="en-US" b="1" dirty="0">
              <a:solidFill>
                <a:srgbClr val="0070C0"/>
              </a:solidFill>
              <a:latin typeface="+mn-ea"/>
              <a:sym typeface="Arial" panose="020B0604020202020204" pitchFamily="34" charset="0"/>
            </a:endParaRPr>
          </a:p>
          <a:p>
            <a:endParaRPr lang="en-US" altLang="zh-CN" b="1" dirty="0">
              <a:solidFill>
                <a:srgbClr val="0070C0"/>
              </a:solidFill>
              <a:latin typeface="+mn-ea"/>
              <a:sym typeface="Arial" panose="020B0604020202020204" pitchFamily="34" charset="0"/>
            </a:endParaRPr>
          </a:p>
          <a:p>
            <a:endParaRPr lang="zh-CN" altLang="en-US" sz="1600" dirty="0">
              <a:solidFill>
                <a:srgbClr val="0070C0"/>
              </a:solidFill>
              <a:latin typeface="+mn-ea"/>
              <a:sym typeface="Arial" panose="020B0604020202020204" pitchFamily="34" charset="0"/>
            </a:endParaRPr>
          </a:p>
          <a:p>
            <a:endParaRPr lang="zh-CN" altLang="en-US" sz="1600" dirty="0">
              <a:solidFill>
                <a:srgbClr val="0070C0"/>
              </a:solidFill>
              <a:latin typeface="+mn-ea"/>
              <a:sym typeface="Arial" panose="020B0604020202020204" pitchFamily="34" charset="0"/>
            </a:endParaRPr>
          </a:p>
        </p:txBody>
      </p:sp>
      <p:pic>
        <p:nvPicPr>
          <p:cNvPr id="2" name="图片 1"/>
          <p:cNvPicPr>
            <a:picLocks noChangeAspect="1"/>
          </p:cNvPicPr>
          <p:nvPr/>
        </p:nvPicPr>
        <p:blipFill>
          <a:blip r:embed="rId2"/>
          <a:stretch>
            <a:fillRect/>
          </a:stretch>
        </p:blipFill>
        <p:spPr>
          <a:xfrm>
            <a:off x="418465" y="2510790"/>
            <a:ext cx="7611110" cy="2746375"/>
          </a:xfrm>
          <a:prstGeom prst="rect">
            <a:avLst/>
          </a:prstGeom>
        </p:spPr>
      </p:pic>
      <p:pic>
        <p:nvPicPr>
          <p:cNvPr id="3" name="图片 2"/>
          <p:cNvPicPr>
            <a:picLocks noChangeAspect="1"/>
          </p:cNvPicPr>
          <p:nvPr/>
        </p:nvPicPr>
        <p:blipFill>
          <a:blip r:embed="rId3"/>
          <a:stretch>
            <a:fillRect/>
          </a:stretch>
        </p:blipFill>
        <p:spPr>
          <a:xfrm>
            <a:off x="941070" y="2716530"/>
            <a:ext cx="7261860" cy="3002280"/>
          </a:xfrm>
          <a:prstGeom prst="rect">
            <a:avLst/>
          </a:prstGeom>
        </p:spPr>
      </p:pic>
      <p:pic>
        <p:nvPicPr>
          <p:cNvPr id="6" name="图片 5"/>
          <p:cNvPicPr>
            <a:picLocks noChangeAspect="1"/>
          </p:cNvPicPr>
          <p:nvPr/>
        </p:nvPicPr>
        <p:blipFill>
          <a:blip r:embed="rId4"/>
          <a:stretch>
            <a:fillRect/>
          </a:stretch>
        </p:blipFill>
        <p:spPr>
          <a:xfrm>
            <a:off x="1520825" y="2898140"/>
            <a:ext cx="7233285" cy="282067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87724" y="2890391"/>
            <a:ext cx="4968552" cy="1077218"/>
          </a:xfrm>
          <a:prstGeom prst="rect">
            <a:avLst/>
          </a:prstGeom>
          <a:noFill/>
        </p:spPr>
        <p:txBody>
          <a:bodyPr wrap="square" rtlCol="0">
            <a:spAutoFit/>
          </a:bodyPr>
          <a:lstStyle/>
          <a:p>
            <a:pPr algn="ctr"/>
            <a:r>
              <a:rPr lang="zh-CN" altLang="en-US" sz="3200" dirty="0"/>
              <a:t>学生和老师角色功能实现</a:t>
            </a:r>
            <a:endParaRPr lang="en-US" altLang="zh-CN" sz="3200" dirty="0"/>
          </a:p>
          <a:p>
            <a:pPr algn="ctr"/>
            <a:r>
              <a:rPr lang="zh-CN" altLang="en-US" sz="3200" dirty="0"/>
              <a:t>杜富强</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学生角色</a:t>
            </a:r>
          </a:p>
        </p:txBody>
      </p:sp>
      <p:grpSp>
        <p:nvGrpSpPr>
          <p:cNvPr id="114" name="组合 113"/>
          <p:cNvGrpSpPr/>
          <p:nvPr/>
        </p:nvGrpSpPr>
        <p:grpSpPr>
          <a:xfrm>
            <a:off x="2856723" y="1412776"/>
            <a:ext cx="2487433" cy="1735229"/>
            <a:chOff x="2856723" y="1412776"/>
            <a:chExt cx="2487433" cy="1735229"/>
          </a:xfrm>
        </p:grpSpPr>
        <p:sp>
          <p:nvSpPr>
            <p:cNvPr id="9" name="文本框 8"/>
            <p:cNvSpPr txBox="1"/>
            <p:nvPr/>
          </p:nvSpPr>
          <p:spPr>
            <a:xfrm>
              <a:off x="3275930" y="1412776"/>
              <a:ext cx="1569660"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查询所需课程</a:t>
              </a:r>
            </a:p>
          </p:txBody>
        </p:sp>
        <p:grpSp>
          <p:nvGrpSpPr>
            <p:cNvPr id="26" name="组合 25"/>
            <p:cNvGrpSpPr/>
            <p:nvPr/>
          </p:nvGrpSpPr>
          <p:grpSpPr>
            <a:xfrm>
              <a:off x="2856723" y="2127701"/>
              <a:ext cx="2487433" cy="1020304"/>
              <a:chOff x="4724331" y="2427906"/>
              <a:chExt cx="2487433" cy="1020304"/>
            </a:xfrm>
          </p:grpSpPr>
          <p:sp>
            <p:nvSpPr>
              <p:cNvPr id="27" name="文本框 26"/>
              <p:cNvSpPr txBox="1"/>
              <p:nvPr/>
            </p:nvSpPr>
            <p:spPr>
              <a:xfrm>
                <a:off x="4724331" y="2427906"/>
                <a:ext cx="461665" cy="1015663"/>
              </a:xfrm>
              <a:prstGeom prst="rect">
                <a:avLst/>
              </a:prstGeom>
              <a:noFill/>
              <a:ln>
                <a:solidFill>
                  <a:schemeClr val="tx1"/>
                </a:solidFill>
              </a:ln>
            </p:spPr>
            <p:txBody>
              <a:bodyPr vert="eaVert" wrap="none" rtlCol="0">
                <a:spAutoFit/>
              </a:bodyPr>
              <a:lstStyle/>
              <a:p>
                <a:r>
                  <a:rPr lang="zh-CN" altLang="en-US" dirty="0"/>
                  <a:t>学院查询</a:t>
                </a:r>
              </a:p>
            </p:txBody>
          </p:sp>
          <p:sp>
            <p:nvSpPr>
              <p:cNvPr id="28" name="文本框 27"/>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课程类型</a:t>
                </a:r>
              </a:p>
            </p:txBody>
          </p:sp>
          <p:sp>
            <p:nvSpPr>
              <p:cNvPr id="29" name="文本框 28"/>
              <p:cNvSpPr txBox="1"/>
              <p:nvPr/>
            </p:nvSpPr>
            <p:spPr>
              <a:xfrm>
                <a:off x="6074843" y="2427906"/>
                <a:ext cx="461665" cy="1015663"/>
              </a:xfrm>
              <a:prstGeom prst="rect">
                <a:avLst/>
              </a:prstGeom>
              <a:noFill/>
              <a:ln>
                <a:solidFill>
                  <a:schemeClr val="tx1"/>
                </a:solidFill>
              </a:ln>
            </p:spPr>
            <p:txBody>
              <a:bodyPr vert="eaVert" wrap="none" rtlCol="0">
                <a:spAutoFit/>
              </a:bodyPr>
              <a:lstStyle/>
              <a:p>
                <a:r>
                  <a:rPr lang="zh-CN" altLang="en-US" dirty="0"/>
                  <a:t>时间查询</a:t>
                </a:r>
              </a:p>
            </p:txBody>
          </p:sp>
          <p:sp>
            <p:nvSpPr>
              <p:cNvPr id="32" name="文本框 31"/>
              <p:cNvSpPr txBox="1"/>
              <p:nvPr/>
            </p:nvSpPr>
            <p:spPr>
              <a:xfrm>
                <a:off x="6750099" y="2427906"/>
                <a:ext cx="461665" cy="1015663"/>
              </a:xfrm>
              <a:prstGeom prst="rect">
                <a:avLst/>
              </a:prstGeom>
              <a:noFill/>
              <a:ln>
                <a:solidFill>
                  <a:schemeClr val="tx1"/>
                </a:solidFill>
              </a:ln>
            </p:spPr>
            <p:txBody>
              <a:bodyPr vert="eaVert" wrap="none" rtlCol="0">
                <a:spAutoFit/>
              </a:bodyPr>
              <a:lstStyle/>
              <a:p>
                <a:r>
                  <a:rPr lang="zh-CN" altLang="en-US" dirty="0"/>
                  <a:t>课程名称</a:t>
                </a:r>
              </a:p>
            </p:txBody>
          </p:sp>
        </p:grpSp>
        <p:cxnSp>
          <p:nvCxnSpPr>
            <p:cNvPr id="39" name="连接符: 肘形 38"/>
            <p:cNvCxnSpPr>
              <a:stCxn id="9" idx="2"/>
              <a:endCxn id="27" idx="0"/>
            </p:cNvCxnSpPr>
            <p:nvPr/>
          </p:nvCxnSpPr>
          <p:spPr>
            <a:xfrm rot="5400000">
              <a:off x="3401362" y="1468302"/>
              <a:ext cx="345593" cy="97320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连接符: 肘形 40"/>
            <p:cNvCxnSpPr>
              <a:stCxn id="9" idx="2"/>
              <a:endCxn id="28" idx="0"/>
            </p:cNvCxnSpPr>
            <p:nvPr/>
          </p:nvCxnSpPr>
          <p:spPr>
            <a:xfrm rot="5400000">
              <a:off x="3736669" y="1808251"/>
              <a:ext cx="350234" cy="29794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连接符: 肘形 42"/>
            <p:cNvCxnSpPr>
              <a:stCxn id="9" idx="2"/>
              <a:endCxn id="29" idx="0"/>
            </p:cNvCxnSpPr>
            <p:nvPr/>
          </p:nvCxnSpPr>
          <p:spPr>
            <a:xfrm rot="16200000" flipH="1">
              <a:off x="4076618" y="1766250"/>
              <a:ext cx="345593" cy="37730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p:cNvCxnSpPr>
              <a:stCxn id="9" idx="2"/>
              <a:endCxn id="32" idx="0"/>
            </p:cNvCxnSpPr>
            <p:nvPr/>
          </p:nvCxnSpPr>
          <p:spPr>
            <a:xfrm rot="16200000" flipH="1">
              <a:off x="4414246" y="1428622"/>
              <a:ext cx="345593" cy="105256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6247596" y="1419813"/>
            <a:ext cx="1812177" cy="1718910"/>
            <a:chOff x="6247596" y="1419813"/>
            <a:chExt cx="1812177" cy="1718910"/>
          </a:xfrm>
        </p:grpSpPr>
        <p:sp>
          <p:nvSpPr>
            <p:cNvPr id="12" name="文本框 11"/>
            <p:cNvSpPr txBox="1"/>
            <p:nvPr/>
          </p:nvSpPr>
          <p:spPr>
            <a:xfrm>
              <a:off x="6585094" y="1419813"/>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选择课程</a:t>
              </a:r>
            </a:p>
          </p:txBody>
        </p:sp>
        <p:grpSp>
          <p:nvGrpSpPr>
            <p:cNvPr id="21" name="组合 20"/>
            <p:cNvGrpSpPr/>
            <p:nvPr/>
          </p:nvGrpSpPr>
          <p:grpSpPr>
            <a:xfrm>
              <a:off x="6247596" y="2118419"/>
              <a:ext cx="1812177" cy="1020304"/>
              <a:chOff x="4724331" y="2427906"/>
              <a:chExt cx="1812177" cy="1020304"/>
            </a:xfrm>
          </p:grpSpPr>
          <p:sp>
            <p:nvSpPr>
              <p:cNvPr id="18" name="文本框 17"/>
              <p:cNvSpPr txBox="1"/>
              <p:nvPr/>
            </p:nvSpPr>
            <p:spPr>
              <a:xfrm>
                <a:off x="4724331" y="2427906"/>
                <a:ext cx="461665" cy="1015663"/>
              </a:xfrm>
              <a:prstGeom prst="rect">
                <a:avLst/>
              </a:prstGeom>
              <a:noFill/>
              <a:ln>
                <a:solidFill>
                  <a:schemeClr val="tx1"/>
                </a:solidFill>
              </a:ln>
            </p:spPr>
            <p:txBody>
              <a:bodyPr vert="eaVert" wrap="none" rtlCol="0">
                <a:spAutoFit/>
              </a:bodyPr>
              <a:lstStyle/>
              <a:p>
                <a:r>
                  <a:rPr lang="zh-CN" altLang="en-US" dirty="0"/>
                  <a:t>已选冲突</a:t>
                </a:r>
              </a:p>
            </p:txBody>
          </p:sp>
          <p:sp>
            <p:nvSpPr>
              <p:cNvPr id="19" name="文本框 18"/>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人数限制</a:t>
                </a:r>
              </a:p>
            </p:txBody>
          </p:sp>
          <p:sp>
            <p:nvSpPr>
              <p:cNvPr id="20" name="文本框 19"/>
              <p:cNvSpPr txBox="1"/>
              <p:nvPr/>
            </p:nvSpPr>
            <p:spPr>
              <a:xfrm>
                <a:off x="6074843" y="2427906"/>
                <a:ext cx="461665" cy="1015663"/>
              </a:xfrm>
              <a:prstGeom prst="rect">
                <a:avLst/>
              </a:prstGeom>
              <a:noFill/>
              <a:ln>
                <a:solidFill>
                  <a:schemeClr val="tx1"/>
                </a:solidFill>
              </a:ln>
            </p:spPr>
            <p:txBody>
              <a:bodyPr vert="eaVert" wrap="none" rtlCol="0">
                <a:spAutoFit/>
              </a:bodyPr>
              <a:lstStyle/>
              <a:p>
                <a:r>
                  <a:rPr lang="zh-CN" altLang="en-US" dirty="0"/>
                  <a:t>时间冲突</a:t>
                </a:r>
              </a:p>
            </p:txBody>
          </p:sp>
        </p:grpSp>
        <p:cxnSp>
          <p:nvCxnSpPr>
            <p:cNvPr id="47" name="连接符: 肘形 46"/>
            <p:cNvCxnSpPr>
              <a:stCxn id="12" idx="2"/>
              <a:endCxn id="18" idx="0"/>
            </p:cNvCxnSpPr>
            <p:nvPr/>
          </p:nvCxnSpPr>
          <p:spPr>
            <a:xfrm rot="5400000">
              <a:off x="6644124" y="1623451"/>
              <a:ext cx="329274" cy="660663"/>
            </a:xfrm>
            <a:prstGeom prst="bentConnector3">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9" name="连接符: 肘形 48"/>
            <p:cNvCxnSpPr>
              <a:stCxn id="12" idx="2"/>
              <a:endCxn id="19" idx="0"/>
            </p:cNvCxnSpPr>
            <p:nvPr/>
          </p:nvCxnSpPr>
          <p:spPr>
            <a:xfrm rot="16200000" flipH="1">
              <a:off x="6979431" y="1948805"/>
              <a:ext cx="333915" cy="1459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连接符: 肘形 50"/>
            <p:cNvCxnSpPr>
              <a:stCxn id="12" idx="2"/>
              <a:endCxn id="20" idx="0"/>
            </p:cNvCxnSpPr>
            <p:nvPr/>
          </p:nvCxnSpPr>
          <p:spPr>
            <a:xfrm rot="16200000" flipH="1">
              <a:off x="7319379" y="1608857"/>
              <a:ext cx="329274" cy="68984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9" name="直接箭头连接符 58"/>
          <p:cNvCxnSpPr>
            <a:stCxn id="8" idx="3"/>
            <a:endCxn id="9" idx="1"/>
          </p:cNvCxnSpPr>
          <p:nvPr/>
        </p:nvCxnSpPr>
        <p:spPr>
          <a:xfrm flipV="1">
            <a:off x="2121768" y="1597442"/>
            <a:ext cx="1154162" cy="7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9" idx="3"/>
            <a:endCxn id="12" idx="1"/>
          </p:cNvCxnSpPr>
          <p:nvPr/>
        </p:nvCxnSpPr>
        <p:spPr>
          <a:xfrm>
            <a:off x="4845590" y="1597442"/>
            <a:ext cx="1739504" cy="7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连接符: 肘形 62"/>
          <p:cNvCxnSpPr>
            <a:stCxn id="12" idx="3"/>
            <a:endCxn id="14" idx="3"/>
          </p:cNvCxnSpPr>
          <p:nvPr/>
        </p:nvCxnSpPr>
        <p:spPr>
          <a:xfrm>
            <a:off x="7693090" y="1604479"/>
            <a:ext cx="135270" cy="1944216"/>
          </a:xfrm>
          <a:prstGeom prst="bentConnector3">
            <a:avLst>
              <a:gd name="adj1" fmla="val 68006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连接符: 肘形 65"/>
          <p:cNvCxnSpPr>
            <a:stCxn id="14" idx="1"/>
            <a:endCxn id="9" idx="1"/>
          </p:cNvCxnSpPr>
          <p:nvPr/>
        </p:nvCxnSpPr>
        <p:spPr>
          <a:xfrm rot="10800000">
            <a:off x="3275930" y="1597443"/>
            <a:ext cx="3444434" cy="1951253"/>
          </a:xfrm>
          <a:prstGeom prst="bentConnector3">
            <a:avLst>
              <a:gd name="adj1" fmla="val 12206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等腰三角形 69"/>
          <p:cNvSpPr/>
          <p:nvPr/>
        </p:nvSpPr>
        <p:spPr>
          <a:xfrm>
            <a:off x="2855768" y="1635392"/>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1" name="等腰三角形 70"/>
          <p:cNvSpPr/>
          <p:nvPr/>
        </p:nvSpPr>
        <p:spPr>
          <a:xfrm>
            <a:off x="5654529" y="1636540"/>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92" name="组合 91"/>
          <p:cNvGrpSpPr/>
          <p:nvPr/>
        </p:nvGrpSpPr>
        <p:grpSpPr>
          <a:xfrm>
            <a:off x="6300307" y="3364029"/>
            <a:ext cx="1944101" cy="1989658"/>
            <a:chOff x="4656365" y="4005064"/>
            <a:chExt cx="1944101" cy="1989658"/>
          </a:xfrm>
        </p:grpSpPr>
        <p:sp>
          <p:nvSpPr>
            <p:cNvPr id="14" name="文本框 13"/>
            <p:cNvSpPr txBox="1"/>
            <p:nvPr/>
          </p:nvSpPr>
          <p:spPr>
            <a:xfrm>
              <a:off x="5076422" y="4005064"/>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已选课程</a:t>
              </a:r>
            </a:p>
          </p:txBody>
        </p:sp>
        <p:cxnSp>
          <p:nvCxnSpPr>
            <p:cNvPr id="53" name="连接符: 肘形 52"/>
            <p:cNvCxnSpPr>
              <a:stCxn id="14" idx="2"/>
              <a:endCxn id="16" idx="0"/>
            </p:cNvCxnSpPr>
            <p:nvPr/>
          </p:nvCxnSpPr>
          <p:spPr>
            <a:xfrm rot="5400000">
              <a:off x="5071894" y="4189700"/>
              <a:ext cx="373831" cy="74322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连接符: 肘形 54"/>
            <p:cNvCxnSpPr>
              <a:stCxn id="14" idx="2"/>
              <a:endCxn id="17" idx="0"/>
            </p:cNvCxnSpPr>
            <p:nvPr/>
          </p:nvCxnSpPr>
          <p:spPr>
            <a:xfrm rot="5400000">
              <a:off x="5442503" y="4560309"/>
              <a:ext cx="373831" cy="200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连接符: 肘形 76"/>
            <p:cNvCxnSpPr>
              <a:stCxn id="14" idx="2"/>
              <a:endCxn id="75" idx="0"/>
            </p:cNvCxnSpPr>
            <p:nvPr/>
          </p:nvCxnSpPr>
          <p:spPr>
            <a:xfrm rot="16200000" flipH="1">
              <a:off x="5824653" y="4180163"/>
              <a:ext cx="350748" cy="73921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nvGrpSpPr>
            <p:cNvPr id="79" name="组合 78"/>
            <p:cNvGrpSpPr/>
            <p:nvPr/>
          </p:nvGrpSpPr>
          <p:grpSpPr>
            <a:xfrm>
              <a:off x="4656365" y="4581128"/>
              <a:ext cx="1944101" cy="1413594"/>
              <a:chOff x="5040946" y="4581128"/>
              <a:chExt cx="1944101" cy="1413594"/>
            </a:xfrm>
          </p:grpSpPr>
          <p:sp>
            <p:nvSpPr>
              <p:cNvPr id="16" name="文本框 15"/>
              <p:cNvSpPr txBox="1"/>
              <p:nvPr/>
            </p:nvSpPr>
            <p:spPr>
              <a:xfrm>
                <a:off x="5040946" y="4748227"/>
                <a:ext cx="461665" cy="1246495"/>
              </a:xfrm>
              <a:prstGeom prst="rect">
                <a:avLst/>
              </a:prstGeom>
              <a:noFill/>
              <a:ln>
                <a:solidFill>
                  <a:schemeClr val="tx1"/>
                </a:solidFill>
              </a:ln>
            </p:spPr>
            <p:txBody>
              <a:bodyPr vert="eaVert" wrap="none" rtlCol="0">
                <a:spAutoFit/>
              </a:bodyPr>
              <a:lstStyle/>
              <a:p>
                <a:r>
                  <a:rPr lang="zh-CN" altLang="en-US" dirty="0"/>
                  <a:t>学位课修改</a:t>
                </a:r>
              </a:p>
            </p:txBody>
          </p:sp>
          <p:sp>
            <p:nvSpPr>
              <p:cNvPr id="17" name="文本框 16"/>
              <p:cNvSpPr txBox="1"/>
              <p:nvPr/>
            </p:nvSpPr>
            <p:spPr>
              <a:xfrm>
                <a:off x="5782164" y="4748227"/>
                <a:ext cx="461665" cy="1246495"/>
              </a:xfrm>
              <a:prstGeom prst="rect">
                <a:avLst/>
              </a:prstGeom>
              <a:noFill/>
              <a:ln>
                <a:solidFill>
                  <a:schemeClr val="tx1"/>
                </a:solidFill>
              </a:ln>
            </p:spPr>
            <p:txBody>
              <a:bodyPr vert="eaVert" wrap="square" rtlCol="0">
                <a:spAutoFit/>
              </a:bodyPr>
              <a:lstStyle/>
              <a:p>
                <a:r>
                  <a:rPr lang="zh-CN" altLang="en-US" dirty="0"/>
                  <a:t>退课</a:t>
                </a:r>
              </a:p>
            </p:txBody>
          </p:sp>
          <p:sp>
            <p:nvSpPr>
              <p:cNvPr id="72" name="等腰三角形 71"/>
              <p:cNvSpPr/>
              <p:nvPr/>
            </p:nvSpPr>
            <p:spPr>
              <a:xfrm>
                <a:off x="5076056" y="4583749"/>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5" name="文本框 74"/>
              <p:cNvSpPr txBox="1"/>
              <p:nvPr/>
            </p:nvSpPr>
            <p:spPr>
              <a:xfrm>
                <a:off x="6523382" y="4725144"/>
                <a:ext cx="461665" cy="1246495"/>
              </a:xfrm>
              <a:prstGeom prst="rect">
                <a:avLst/>
              </a:prstGeom>
              <a:noFill/>
              <a:ln>
                <a:solidFill>
                  <a:schemeClr val="tx1"/>
                </a:solidFill>
              </a:ln>
            </p:spPr>
            <p:txBody>
              <a:bodyPr vert="eaVert" wrap="square" rtlCol="0">
                <a:spAutoFit/>
              </a:bodyPr>
              <a:lstStyle/>
              <a:p>
                <a:r>
                  <a:rPr lang="zh-CN" altLang="en-US" dirty="0"/>
                  <a:t>已选课程</a:t>
                </a:r>
              </a:p>
            </p:txBody>
          </p:sp>
          <p:sp>
            <p:nvSpPr>
              <p:cNvPr id="78" name="等腰三角形 77"/>
              <p:cNvSpPr/>
              <p:nvPr/>
            </p:nvSpPr>
            <p:spPr>
              <a:xfrm>
                <a:off x="5796136" y="4581128"/>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grpSp>
        <p:nvGrpSpPr>
          <p:cNvPr id="81" name="组合 80"/>
          <p:cNvGrpSpPr/>
          <p:nvPr/>
        </p:nvGrpSpPr>
        <p:grpSpPr>
          <a:xfrm>
            <a:off x="210043" y="5734997"/>
            <a:ext cx="3535887" cy="646331"/>
            <a:chOff x="1192433" y="4947241"/>
            <a:chExt cx="3535887" cy="646331"/>
          </a:xfrm>
        </p:grpSpPr>
        <p:sp>
          <p:nvSpPr>
            <p:cNvPr id="68" name="文本框 67"/>
            <p:cNvSpPr txBox="1"/>
            <p:nvPr/>
          </p:nvSpPr>
          <p:spPr>
            <a:xfrm>
              <a:off x="1312000" y="4947241"/>
              <a:ext cx="3416320" cy="646331"/>
            </a:xfrm>
            <a:prstGeom prst="rect">
              <a:avLst/>
            </a:prstGeom>
            <a:noFill/>
          </p:spPr>
          <p:txBody>
            <a:bodyPr wrap="none" rtlCol="0">
              <a:spAutoFit/>
            </a:bodyPr>
            <a:lstStyle/>
            <a:p>
              <a:r>
                <a:rPr lang="zh-CN" altLang="en-US" dirty="0"/>
                <a:t>受选课系统开放时间限制的操作</a:t>
              </a:r>
              <a:endParaRPr lang="en-US" altLang="zh-CN" dirty="0"/>
            </a:p>
            <a:p>
              <a:r>
                <a:rPr lang="zh-CN" altLang="en-US" dirty="0"/>
                <a:t>针对当前学期</a:t>
              </a:r>
              <a:endParaRPr lang="en-US" altLang="zh-CN" dirty="0"/>
            </a:p>
          </p:txBody>
        </p:sp>
        <p:sp>
          <p:nvSpPr>
            <p:cNvPr id="80" name="等腰三角形 79"/>
            <p:cNvSpPr/>
            <p:nvPr/>
          </p:nvSpPr>
          <p:spPr>
            <a:xfrm>
              <a:off x="1192433" y="5061209"/>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95" name="组合 94"/>
          <p:cNvGrpSpPr/>
          <p:nvPr/>
        </p:nvGrpSpPr>
        <p:grpSpPr>
          <a:xfrm>
            <a:off x="1013772" y="3868085"/>
            <a:ext cx="3393173" cy="1735229"/>
            <a:chOff x="1013772" y="1837787"/>
            <a:chExt cx="3393173" cy="1735229"/>
          </a:xfrm>
        </p:grpSpPr>
        <p:sp>
          <p:nvSpPr>
            <p:cNvPr id="96" name="文本框 95"/>
            <p:cNvSpPr txBox="1"/>
            <p:nvPr/>
          </p:nvSpPr>
          <p:spPr>
            <a:xfrm>
              <a:off x="1013772" y="1844824"/>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成绩需求</a:t>
              </a:r>
            </a:p>
          </p:txBody>
        </p:sp>
        <p:sp>
          <p:nvSpPr>
            <p:cNvPr id="97" name="文本框 96"/>
            <p:cNvSpPr txBox="1"/>
            <p:nvPr/>
          </p:nvSpPr>
          <p:spPr>
            <a:xfrm>
              <a:off x="3275930" y="1837787"/>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查询成绩</a:t>
              </a:r>
            </a:p>
          </p:txBody>
        </p:sp>
        <p:grpSp>
          <p:nvGrpSpPr>
            <p:cNvPr id="98" name="组合 97"/>
            <p:cNvGrpSpPr/>
            <p:nvPr/>
          </p:nvGrpSpPr>
          <p:grpSpPr>
            <a:xfrm>
              <a:off x="3270024" y="2552712"/>
              <a:ext cx="1136921" cy="1020304"/>
              <a:chOff x="4724331" y="2427906"/>
              <a:chExt cx="1136921" cy="1020304"/>
            </a:xfrm>
          </p:grpSpPr>
          <p:sp>
            <p:nvSpPr>
              <p:cNvPr id="102" name="文本框 101"/>
              <p:cNvSpPr txBox="1"/>
              <p:nvPr/>
            </p:nvSpPr>
            <p:spPr>
              <a:xfrm>
                <a:off x="4724331" y="2427906"/>
                <a:ext cx="461665" cy="1015663"/>
              </a:xfrm>
              <a:prstGeom prst="rect">
                <a:avLst/>
              </a:prstGeom>
              <a:noFill/>
              <a:ln>
                <a:solidFill>
                  <a:schemeClr val="tx1"/>
                </a:solidFill>
              </a:ln>
            </p:spPr>
            <p:txBody>
              <a:bodyPr vert="eaVert" wrap="none" rtlCol="0">
                <a:spAutoFit/>
              </a:bodyPr>
              <a:lstStyle/>
              <a:p>
                <a:r>
                  <a:rPr lang="zh-CN" altLang="en-US" dirty="0"/>
                  <a:t>当前学期</a:t>
                </a:r>
              </a:p>
            </p:txBody>
          </p:sp>
          <p:sp>
            <p:nvSpPr>
              <p:cNvPr id="103" name="文本框 102"/>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所有课程</a:t>
                </a:r>
              </a:p>
            </p:txBody>
          </p:sp>
        </p:grpSp>
        <p:cxnSp>
          <p:nvCxnSpPr>
            <p:cNvPr id="99" name="连接符: 肘形 98"/>
            <p:cNvCxnSpPr>
              <a:stCxn id="97" idx="2"/>
              <a:endCxn id="102" idx="0"/>
            </p:cNvCxnSpPr>
            <p:nvPr/>
          </p:nvCxnSpPr>
          <p:spPr>
            <a:xfrm rot="5400000">
              <a:off x="3492597" y="2215380"/>
              <a:ext cx="345593" cy="32907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连接符: 肘形 99"/>
            <p:cNvCxnSpPr>
              <a:stCxn id="97" idx="2"/>
              <a:endCxn id="103" idx="0"/>
            </p:cNvCxnSpPr>
            <p:nvPr/>
          </p:nvCxnSpPr>
          <p:spPr>
            <a:xfrm rot="16200000" flipH="1">
              <a:off x="3827903" y="2209143"/>
              <a:ext cx="350234" cy="34618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stCxn id="96" idx="3"/>
              <a:endCxn id="97" idx="1"/>
            </p:cNvCxnSpPr>
            <p:nvPr/>
          </p:nvCxnSpPr>
          <p:spPr>
            <a:xfrm flipV="1">
              <a:off x="2121768" y="2022453"/>
              <a:ext cx="1154162" cy="7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文本框 105"/>
          <p:cNvSpPr txBox="1"/>
          <p:nvPr/>
        </p:nvSpPr>
        <p:spPr>
          <a:xfrm>
            <a:off x="174320" y="2084037"/>
            <a:ext cx="461665" cy="1477328"/>
          </a:xfrm>
          <a:prstGeom prst="rect">
            <a:avLst/>
          </a:prstGeom>
          <a:noFill/>
          <a:ln>
            <a:solidFill>
              <a:schemeClr val="tx1"/>
            </a:solidFill>
          </a:ln>
        </p:spPr>
        <p:txBody>
          <a:bodyPr vert="eaVert" wrap="none" rtlCol="0">
            <a:spAutoFit/>
          </a:bodyPr>
          <a:lstStyle/>
          <a:p>
            <a:r>
              <a:rPr lang="zh-CN" altLang="en-US" dirty="0"/>
              <a:t>学生登陆系统</a:t>
            </a:r>
          </a:p>
        </p:txBody>
      </p:sp>
      <p:grpSp>
        <p:nvGrpSpPr>
          <p:cNvPr id="113" name="组合 112"/>
          <p:cNvGrpSpPr/>
          <p:nvPr/>
        </p:nvGrpSpPr>
        <p:grpSpPr>
          <a:xfrm>
            <a:off x="635985" y="1419813"/>
            <a:ext cx="1485783" cy="1723551"/>
            <a:chOff x="635985" y="1419813"/>
            <a:chExt cx="1485783" cy="1723551"/>
          </a:xfrm>
        </p:grpSpPr>
        <p:sp>
          <p:nvSpPr>
            <p:cNvPr id="8" name="文本框 7"/>
            <p:cNvSpPr txBox="1"/>
            <p:nvPr/>
          </p:nvSpPr>
          <p:spPr>
            <a:xfrm>
              <a:off x="1013772" y="1419813"/>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选课需求</a:t>
              </a:r>
            </a:p>
          </p:txBody>
        </p:sp>
        <p:grpSp>
          <p:nvGrpSpPr>
            <p:cNvPr id="22" name="组合 21"/>
            <p:cNvGrpSpPr/>
            <p:nvPr/>
          </p:nvGrpSpPr>
          <p:grpSpPr>
            <a:xfrm>
              <a:off x="981479" y="2123060"/>
              <a:ext cx="1136921" cy="1020304"/>
              <a:chOff x="4724331" y="2427906"/>
              <a:chExt cx="1136921" cy="1020304"/>
            </a:xfrm>
          </p:grpSpPr>
          <p:sp>
            <p:nvSpPr>
              <p:cNvPr id="23" name="文本框 22"/>
              <p:cNvSpPr txBox="1"/>
              <p:nvPr/>
            </p:nvSpPr>
            <p:spPr>
              <a:xfrm>
                <a:off x="4724331" y="2427906"/>
                <a:ext cx="461665" cy="1015663"/>
              </a:xfrm>
              <a:prstGeom prst="rect">
                <a:avLst/>
              </a:prstGeom>
              <a:noFill/>
              <a:ln>
                <a:solidFill>
                  <a:schemeClr val="tx1"/>
                </a:solidFill>
              </a:ln>
            </p:spPr>
            <p:txBody>
              <a:bodyPr vert="eaVert" wrap="none" rtlCol="0">
                <a:spAutoFit/>
              </a:bodyPr>
              <a:lstStyle/>
              <a:p>
                <a:r>
                  <a:rPr lang="zh-CN" altLang="en-US" dirty="0"/>
                  <a:t>系统开放</a:t>
                </a:r>
              </a:p>
            </p:txBody>
          </p:sp>
          <p:sp>
            <p:nvSpPr>
              <p:cNvPr id="24" name="文本框 23"/>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系统关闭</a:t>
                </a:r>
              </a:p>
            </p:txBody>
          </p:sp>
        </p:grpSp>
        <p:cxnSp>
          <p:nvCxnSpPr>
            <p:cNvPr id="35" name="连接符: 肘形 34"/>
            <p:cNvCxnSpPr>
              <a:stCxn id="8" idx="2"/>
              <a:endCxn id="23" idx="0"/>
            </p:cNvCxnSpPr>
            <p:nvPr/>
          </p:nvCxnSpPr>
          <p:spPr>
            <a:xfrm rot="5400000">
              <a:off x="1223084" y="1778373"/>
              <a:ext cx="333915" cy="35545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连接符: 肘形 36"/>
            <p:cNvCxnSpPr>
              <a:stCxn id="8" idx="2"/>
              <a:endCxn id="24" idx="0"/>
            </p:cNvCxnSpPr>
            <p:nvPr/>
          </p:nvCxnSpPr>
          <p:spPr>
            <a:xfrm rot="16200000" flipH="1">
              <a:off x="1558391" y="1798524"/>
              <a:ext cx="338556" cy="31979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连接符: 肘形 107"/>
            <p:cNvCxnSpPr>
              <a:stCxn id="106" idx="3"/>
              <a:endCxn id="8" idx="1"/>
            </p:cNvCxnSpPr>
            <p:nvPr/>
          </p:nvCxnSpPr>
          <p:spPr>
            <a:xfrm flipV="1">
              <a:off x="635985" y="1604479"/>
              <a:ext cx="377787" cy="121822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cxnSp>
        <p:nvCxnSpPr>
          <p:cNvPr id="110" name="连接符: 肘形 109"/>
          <p:cNvCxnSpPr>
            <a:stCxn id="106" idx="3"/>
            <a:endCxn id="96" idx="1"/>
          </p:cNvCxnSpPr>
          <p:nvPr/>
        </p:nvCxnSpPr>
        <p:spPr>
          <a:xfrm>
            <a:off x="635985" y="2822701"/>
            <a:ext cx="377787" cy="123708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老师角色</a:t>
            </a:r>
          </a:p>
        </p:txBody>
      </p:sp>
      <p:grpSp>
        <p:nvGrpSpPr>
          <p:cNvPr id="81" name="组合 80"/>
          <p:cNvGrpSpPr/>
          <p:nvPr/>
        </p:nvGrpSpPr>
        <p:grpSpPr>
          <a:xfrm>
            <a:off x="532057" y="5157192"/>
            <a:ext cx="3535887" cy="646331"/>
            <a:chOff x="1192433" y="4947241"/>
            <a:chExt cx="3535887" cy="646331"/>
          </a:xfrm>
        </p:grpSpPr>
        <p:sp>
          <p:nvSpPr>
            <p:cNvPr id="68" name="文本框 67"/>
            <p:cNvSpPr txBox="1"/>
            <p:nvPr/>
          </p:nvSpPr>
          <p:spPr>
            <a:xfrm>
              <a:off x="1312000" y="4947241"/>
              <a:ext cx="3416320" cy="646331"/>
            </a:xfrm>
            <a:prstGeom prst="rect">
              <a:avLst/>
            </a:prstGeom>
            <a:noFill/>
          </p:spPr>
          <p:txBody>
            <a:bodyPr wrap="none" rtlCol="0">
              <a:spAutoFit/>
            </a:bodyPr>
            <a:lstStyle/>
            <a:p>
              <a:r>
                <a:rPr lang="zh-CN" altLang="en-US" dirty="0"/>
                <a:t>受选课系统开放时间限制的操作</a:t>
              </a:r>
              <a:endParaRPr lang="en-US" altLang="zh-CN" dirty="0"/>
            </a:p>
            <a:p>
              <a:r>
                <a:rPr lang="zh-CN" altLang="en-US" dirty="0"/>
                <a:t>针对当前学期</a:t>
              </a:r>
              <a:endParaRPr lang="en-US" altLang="zh-CN" dirty="0"/>
            </a:p>
          </p:txBody>
        </p:sp>
        <p:sp>
          <p:nvSpPr>
            <p:cNvPr id="80" name="等腰三角形 79"/>
            <p:cNvSpPr/>
            <p:nvPr/>
          </p:nvSpPr>
          <p:spPr>
            <a:xfrm>
              <a:off x="1192433" y="5061209"/>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5" name="组合 4"/>
          <p:cNvGrpSpPr/>
          <p:nvPr/>
        </p:nvGrpSpPr>
        <p:grpSpPr>
          <a:xfrm>
            <a:off x="755576" y="1412776"/>
            <a:ext cx="5333784" cy="4190538"/>
            <a:chOff x="174320" y="1412776"/>
            <a:chExt cx="5333784" cy="4190538"/>
          </a:xfrm>
        </p:grpSpPr>
        <p:grpSp>
          <p:nvGrpSpPr>
            <p:cNvPr id="114" name="组合 113"/>
            <p:cNvGrpSpPr/>
            <p:nvPr/>
          </p:nvGrpSpPr>
          <p:grpSpPr>
            <a:xfrm>
              <a:off x="4167136" y="1412776"/>
              <a:ext cx="1136921" cy="1735229"/>
              <a:chOff x="3531979" y="1412776"/>
              <a:chExt cx="1136921" cy="1735229"/>
            </a:xfrm>
          </p:grpSpPr>
          <p:sp>
            <p:nvSpPr>
              <p:cNvPr id="9" name="文本框 8"/>
              <p:cNvSpPr txBox="1"/>
              <p:nvPr/>
            </p:nvSpPr>
            <p:spPr>
              <a:xfrm>
                <a:off x="3548927" y="1412776"/>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已授课程</a:t>
                </a:r>
              </a:p>
            </p:txBody>
          </p:sp>
          <p:grpSp>
            <p:nvGrpSpPr>
              <p:cNvPr id="26" name="组合 25"/>
              <p:cNvGrpSpPr/>
              <p:nvPr/>
            </p:nvGrpSpPr>
            <p:grpSpPr>
              <a:xfrm>
                <a:off x="3531979" y="2127701"/>
                <a:ext cx="1136921" cy="1020304"/>
                <a:chOff x="5399587" y="2427906"/>
                <a:chExt cx="1136921" cy="1020304"/>
              </a:xfrm>
            </p:grpSpPr>
            <p:sp>
              <p:nvSpPr>
                <p:cNvPr id="28" name="文本框 27"/>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课程查看</a:t>
                  </a:r>
                </a:p>
              </p:txBody>
            </p:sp>
            <p:sp>
              <p:nvSpPr>
                <p:cNvPr id="29" name="文本框 28"/>
                <p:cNvSpPr txBox="1"/>
                <p:nvPr/>
              </p:nvSpPr>
              <p:spPr>
                <a:xfrm>
                  <a:off x="6074843" y="2427906"/>
                  <a:ext cx="461665" cy="1015663"/>
                </a:xfrm>
                <a:prstGeom prst="rect">
                  <a:avLst/>
                </a:prstGeom>
                <a:noFill/>
                <a:ln>
                  <a:solidFill>
                    <a:schemeClr val="tx1"/>
                  </a:solidFill>
                </a:ln>
              </p:spPr>
              <p:txBody>
                <a:bodyPr vert="eaVert" wrap="none" rtlCol="0">
                  <a:spAutoFit/>
                </a:bodyPr>
                <a:lstStyle/>
                <a:p>
                  <a:r>
                    <a:rPr lang="zh-CN" altLang="en-US" dirty="0"/>
                    <a:t>课程修改</a:t>
                  </a:r>
                </a:p>
              </p:txBody>
            </p:sp>
          </p:grpSp>
          <p:cxnSp>
            <p:nvCxnSpPr>
              <p:cNvPr id="41" name="连接符: 肘形 40"/>
              <p:cNvCxnSpPr>
                <a:stCxn id="9" idx="2"/>
                <a:endCxn id="28" idx="0"/>
              </p:cNvCxnSpPr>
              <p:nvPr/>
            </p:nvCxnSpPr>
            <p:spPr>
              <a:xfrm rot="5400000">
                <a:off x="3757752" y="1787169"/>
                <a:ext cx="350234" cy="34011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连接符: 肘形 42"/>
              <p:cNvCxnSpPr>
                <a:stCxn id="9" idx="2"/>
                <a:endCxn id="29" idx="0"/>
              </p:cNvCxnSpPr>
              <p:nvPr/>
            </p:nvCxnSpPr>
            <p:spPr>
              <a:xfrm rot="16200000" flipH="1">
                <a:off x="4097700" y="1787332"/>
                <a:ext cx="345593" cy="33514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9" name="直接箭头连接符 58"/>
            <p:cNvCxnSpPr>
              <a:stCxn id="8" idx="3"/>
              <a:endCxn id="9" idx="1"/>
            </p:cNvCxnSpPr>
            <p:nvPr/>
          </p:nvCxnSpPr>
          <p:spPr>
            <a:xfrm flipV="1">
              <a:off x="2555776" y="1597442"/>
              <a:ext cx="1628308" cy="7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等腰三角形 69"/>
            <p:cNvSpPr/>
            <p:nvPr/>
          </p:nvSpPr>
          <p:spPr>
            <a:xfrm>
              <a:off x="5177535" y="1988840"/>
              <a:ext cx="114546" cy="11565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95" name="组合 94"/>
            <p:cNvGrpSpPr/>
            <p:nvPr/>
          </p:nvGrpSpPr>
          <p:grpSpPr>
            <a:xfrm>
              <a:off x="1448198" y="3868085"/>
              <a:ext cx="4059906" cy="1735229"/>
              <a:chOff x="1892603" y="1837787"/>
              <a:chExt cx="4059906" cy="1735229"/>
            </a:xfrm>
          </p:grpSpPr>
          <p:sp>
            <p:nvSpPr>
              <p:cNvPr id="96" name="文本框 95"/>
              <p:cNvSpPr txBox="1"/>
              <p:nvPr/>
            </p:nvSpPr>
            <p:spPr>
              <a:xfrm>
                <a:off x="1892603" y="1844824"/>
                <a:ext cx="2031325"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当前学期成绩管理</a:t>
                </a:r>
              </a:p>
            </p:txBody>
          </p:sp>
          <p:sp>
            <p:nvSpPr>
              <p:cNvPr id="97" name="文本框 96"/>
              <p:cNvSpPr txBox="1"/>
              <p:nvPr/>
            </p:nvSpPr>
            <p:spPr>
              <a:xfrm>
                <a:off x="4640846" y="1837787"/>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具体课程</a:t>
                </a:r>
              </a:p>
            </p:txBody>
          </p:sp>
          <p:grpSp>
            <p:nvGrpSpPr>
              <p:cNvPr id="98" name="组合 97"/>
              <p:cNvGrpSpPr/>
              <p:nvPr/>
            </p:nvGrpSpPr>
            <p:grpSpPr>
              <a:xfrm>
                <a:off x="4410724" y="2552712"/>
                <a:ext cx="1541785" cy="1020304"/>
                <a:chOff x="5865031" y="2427906"/>
                <a:chExt cx="1541785" cy="1020304"/>
              </a:xfrm>
            </p:grpSpPr>
            <p:sp>
              <p:nvSpPr>
                <p:cNvPr id="102" name="文本框 101"/>
                <p:cNvSpPr txBox="1"/>
                <p:nvPr/>
              </p:nvSpPr>
              <p:spPr>
                <a:xfrm>
                  <a:off x="5865031" y="2427906"/>
                  <a:ext cx="461665" cy="1015663"/>
                </a:xfrm>
                <a:prstGeom prst="rect">
                  <a:avLst/>
                </a:prstGeom>
                <a:noFill/>
                <a:ln>
                  <a:solidFill>
                    <a:schemeClr val="tx1"/>
                  </a:solidFill>
                </a:ln>
              </p:spPr>
              <p:txBody>
                <a:bodyPr vert="eaVert" wrap="none" rtlCol="0">
                  <a:spAutoFit/>
                </a:bodyPr>
                <a:lstStyle/>
                <a:p>
                  <a:r>
                    <a:rPr lang="zh-CN" altLang="en-US" dirty="0"/>
                    <a:t>增加成绩</a:t>
                  </a:r>
                </a:p>
              </p:txBody>
            </p:sp>
            <p:sp>
              <p:nvSpPr>
                <p:cNvPr id="103" name="文本框 102"/>
                <p:cNvSpPr txBox="1"/>
                <p:nvPr/>
              </p:nvSpPr>
              <p:spPr>
                <a:xfrm>
                  <a:off x="6945151" y="2432547"/>
                  <a:ext cx="461665" cy="1015663"/>
                </a:xfrm>
                <a:prstGeom prst="rect">
                  <a:avLst/>
                </a:prstGeom>
                <a:noFill/>
                <a:ln>
                  <a:solidFill>
                    <a:schemeClr val="tx1"/>
                  </a:solidFill>
                </a:ln>
              </p:spPr>
              <p:txBody>
                <a:bodyPr vert="eaVert" wrap="none" rtlCol="0">
                  <a:spAutoFit/>
                </a:bodyPr>
                <a:lstStyle/>
                <a:p>
                  <a:r>
                    <a:rPr lang="zh-CN" altLang="en-US" dirty="0"/>
                    <a:t>邮件推送</a:t>
                  </a:r>
                </a:p>
              </p:txBody>
            </p:sp>
          </p:grpSp>
          <p:cxnSp>
            <p:nvCxnSpPr>
              <p:cNvPr id="99" name="连接符: 肘形 98"/>
              <p:cNvCxnSpPr>
                <a:stCxn id="97" idx="2"/>
                <a:endCxn id="102" idx="0"/>
              </p:cNvCxnSpPr>
              <p:nvPr/>
            </p:nvCxnSpPr>
            <p:spPr>
              <a:xfrm rot="5400000">
                <a:off x="4745405" y="2103272"/>
                <a:ext cx="345593" cy="55328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连接符: 肘形 99"/>
              <p:cNvCxnSpPr>
                <a:stCxn id="97" idx="2"/>
                <a:endCxn id="103" idx="0"/>
              </p:cNvCxnSpPr>
              <p:nvPr/>
            </p:nvCxnSpPr>
            <p:spPr>
              <a:xfrm rot="16200000" flipH="1">
                <a:off x="5283143" y="2118819"/>
                <a:ext cx="350234" cy="52683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stCxn id="96" idx="3"/>
                <a:endCxn id="97" idx="1"/>
              </p:cNvCxnSpPr>
              <p:nvPr/>
            </p:nvCxnSpPr>
            <p:spPr>
              <a:xfrm flipV="1">
                <a:off x="3923928" y="2022453"/>
                <a:ext cx="716918" cy="7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文本框 105"/>
            <p:cNvSpPr txBox="1"/>
            <p:nvPr/>
          </p:nvSpPr>
          <p:spPr>
            <a:xfrm>
              <a:off x="174320" y="2084037"/>
              <a:ext cx="461665" cy="1477328"/>
            </a:xfrm>
            <a:prstGeom prst="rect">
              <a:avLst/>
            </a:prstGeom>
            <a:noFill/>
            <a:ln>
              <a:solidFill>
                <a:schemeClr val="tx1"/>
              </a:solidFill>
            </a:ln>
          </p:spPr>
          <p:txBody>
            <a:bodyPr vert="eaVert" wrap="none" rtlCol="0">
              <a:spAutoFit/>
            </a:bodyPr>
            <a:lstStyle/>
            <a:p>
              <a:r>
                <a:rPr lang="zh-CN" altLang="en-US" dirty="0"/>
                <a:t>老师登陆系统</a:t>
              </a:r>
            </a:p>
          </p:txBody>
        </p:sp>
        <p:grpSp>
          <p:nvGrpSpPr>
            <p:cNvPr id="113" name="组合 112"/>
            <p:cNvGrpSpPr/>
            <p:nvPr/>
          </p:nvGrpSpPr>
          <p:grpSpPr>
            <a:xfrm>
              <a:off x="635985" y="1419813"/>
              <a:ext cx="1919791" cy="1723551"/>
              <a:chOff x="201977" y="1419813"/>
              <a:chExt cx="1919791" cy="1723551"/>
            </a:xfrm>
          </p:grpSpPr>
          <p:sp>
            <p:nvSpPr>
              <p:cNvPr id="8" name="文本框 7"/>
              <p:cNvSpPr txBox="1"/>
              <p:nvPr/>
            </p:nvSpPr>
            <p:spPr>
              <a:xfrm>
                <a:off x="1013772" y="1419813"/>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增课需求</a:t>
                </a:r>
              </a:p>
            </p:txBody>
          </p:sp>
          <p:grpSp>
            <p:nvGrpSpPr>
              <p:cNvPr id="22" name="组合 21"/>
              <p:cNvGrpSpPr/>
              <p:nvPr/>
            </p:nvGrpSpPr>
            <p:grpSpPr>
              <a:xfrm>
                <a:off x="981479" y="2123060"/>
                <a:ext cx="1136921" cy="1020304"/>
                <a:chOff x="4724331" y="2427906"/>
                <a:chExt cx="1136921" cy="1020304"/>
              </a:xfrm>
            </p:grpSpPr>
            <p:sp>
              <p:nvSpPr>
                <p:cNvPr id="23" name="文本框 22"/>
                <p:cNvSpPr txBox="1"/>
                <p:nvPr/>
              </p:nvSpPr>
              <p:spPr>
                <a:xfrm>
                  <a:off x="4724331" y="2427906"/>
                  <a:ext cx="461665" cy="1015663"/>
                </a:xfrm>
                <a:prstGeom prst="rect">
                  <a:avLst/>
                </a:prstGeom>
                <a:noFill/>
                <a:ln>
                  <a:solidFill>
                    <a:schemeClr val="tx1"/>
                  </a:solidFill>
                </a:ln>
              </p:spPr>
              <p:txBody>
                <a:bodyPr vert="eaVert" wrap="none" rtlCol="0">
                  <a:spAutoFit/>
                </a:bodyPr>
                <a:lstStyle/>
                <a:p>
                  <a:r>
                    <a:rPr lang="zh-CN" altLang="en-US" dirty="0"/>
                    <a:t>系统开放</a:t>
                  </a:r>
                </a:p>
              </p:txBody>
            </p:sp>
            <p:sp>
              <p:nvSpPr>
                <p:cNvPr id="24" name="文本框 23"/>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系统关闭</a:t>
                  </a:r>
                </a:p>
              </p:txBody>
            </p:sp>
          </p:grpSp>
          <p:cxnSp>
            <p:nvCxnSpPr>
              <p:cNvPr id="35" name="连接符: 肘形 34"/>
              <p:cNvCxnSpPr>
                <a:stCxn id="8" idx="2"/>
                <a:endCxn id="23" idx="0"/>
              </p:cNvCxnSpPr>
              <p:nvPr/>
            </p:nvCxnSpPr>
            <p:spPr>
              <a:xfrm rot="5400000">
                <a:off x="1223084" y="1778373"/>
                <a:ext cx="333915" cy="35545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连接符: 肘形 36"/>
              <p:cNvCxnSpPr>
                <a:stCxn id="8" idx="2"/>
                <a:endCxn id="24" idx="0"/>
              </p:cNvCxnSpPr>
              <p:nvPr/>
            </p:nvCxnSpPr>
            <p:spPr>
              <a:xfrm rot="16200000" flipH="1">
                <a:off x="1558391" y="1798524"/>
                <a:ext cx="338556" cy="31979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连接符: 肘形 107"/>
              <p:cNvCxnSpPr>
                <a:stCxn id="106" idx="3"/>
                <a:endCxn id="8" idx="1"/>
              </p:cNvCxnSpPr>
              <p:nvPr/>
            </p:nvCxnSpPr>
            <p:spPr>
              <a:xfrm flipV="1">
                <a:off x="201977" y="1604479"/>
                <a:ext cx="811795" cy="121822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cxnSp>
          <p:nvCxnSpPr>
            <p:cNvPr id="110" name="连接符: 肘形 109"/>
            <p:cNvCxnSpPr>
              <a:stCxn id="106" idx="3"/>
              <a:endCxn id="96" idx="1"/>
            </p:cNvCxnSpPr>
            <p:nvPr/>
          </p:nvCxnSpPr>
          <p:spPr>
            <a:xfrm>
              <a:off x="635985" y="2822701"/>
              <a:ext cx="812213" cy="123708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sp>
        <p:nvSpPr>
          <p:cNvPr id="65" name="等腰三角形 64"/>
          <p:cNvSpPr/>
          <p:nvPr/>
        </p:nvSpPr>
        <p:spPr>
          <a:xfrm>
            <a:off x="5940152" y="4437112"/>
            <a:ext cx="114546" cy="11565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 name="等腰三角形 66"/>
          <p:cNvSpPr/>
          <p:nvPr/>
        </p:nvSpPr>
        <p:spPr>
          <a:xfrm>
            <a:off x="4601470" y="4437112"/>
            <a:ext cx="114546" cy="11565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管理员角色</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44072"/>
            <a:ext cx="9144000" cy="156985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模型增加</a:t>
            </a:r>
            <a:endParaRPr lang="en-US" altLang="zh-CN" dirty="0"/>
          </a:p>
          <a:p>
            <a:pPr>
              <a:buFont typeface="Wingdings" panose="05000000000000000000" pitchFamily="2" charset="2"/>
              <a:buChar char="Ø"/>
            </a:pPr>
            <a:r>
              <a:rPr lang="zh-CN" altLang="en-US" sz="2800" dirty="0"/>
              <a:t>新增两个模型：</a:t>
            </a:r>
            <a:r>
              <a:rPr lang="en-US" altLang="zh-CN" sz="2800" dirty="0" err="1"/>
              <a:t>systeminfos</a:t>
            </a:r>
            <a:r>
              <a:rPr lang="zh-CN" altLang="en-US" sz="2800" dirty="0"/>
              <a:t>，</a:t>
            </a:r>
            <a:r>
              <a:rPr lang="en-US" altLang="zh-CN" sz="2800" dirty="0"/>
              <a:t>notices</a:t>
            </a:r>
          </a:p>
          <a:p>
            <a:r>
              <a:rPr lang="zh-CN" altLang="en-US" dirty="0"/>
              <a:t>模型修改</a:t>
            </a:r>
            <a:endParaRPr lang="en-US" altLang="zh-CN" dirty="0"/>
          </a:p>
          <a:p>
            <a:pPr>
              <a:buFont typeface="Wingdings" panose="05000000000000000000" pitchFamily="2" charset="2"/>
              <a:buChar char="Ø"/>
            </a:pPr>
            <a:r>
              <a:rPr lang="en-US" altLang="zh-CN" sz="2800" dirty="0"/>
              <a:t>Courses</a:t>
            </a:r>
            <a:r>
              <a:rPr lang="zh-CN" altLang="en-US" sz="2800" dirty="0"/>
              <a:t>模型增加两个字段：</a:t>
            </a:r>
            <a:r>
              <a:rPr lang="en-US" altLang="zh-CN" sz="2800" dirty="0"/>
              <a:t>department</a:t>
            </a:r>
            <a:r>
              <a:rPr lang="zh-CN" altLang="en-US" sz="2800" dirty="0"/>
              <a:t>和</a:t>
            </a:r>
            <a:r>
              <a:rPr lang="en-US" altLang="zh-CN" sz="2800" dirty="0"/>
              <a:t>semester</a:t>
            </a:r>
          </a:p>
          <a:p>
            <a:pPr>
              <a:buFont typeface="Wingdings" panose="05000000000000000000" pitchFamily="2" charset="2"/>
              <a:buChar char="Ø"/>
            </a:pPr>
            <a:r>
              <a:rPr lang="en-US" altLang="zh-CN" sz="2800" dirty="0"/>
              <a:t>Grades</a:t>
            </a:r>
            <a:r>
              <a:rPr lang="zh-CN" altLang="en-US" sz="2800" dirty="0"/>
              <a:t>模型增加一个字段：</a:t>
            </a:r>
            <a:r>
              <a:rPr lang="en-US" altLang="zh-CN" sz="2800" dirty="0"/>
              <a:t>degree</a:t>
            </a:r>
            <a:endParaRPr lang="zh-CN" altLang="en-US" sz="2800" dirty="0"/>
          </a:p>
        </p:txBody>
      </p:sp>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数据库修改</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表格 21"/>
          <p:cNvGraphicFramePr>
            <a:graphicFrameLocks noGrp="1"/>
          </p:cNvGraphicFramePr>
          <p:nvPr/>
        </p:nvGraphicFramePr>
        <p:xfrm>
          <a:off x="539552" y="1196752"/>
          <a:ext cx="7848872" cy="3931920"/>
        </p:xfrm>
        <a:graphic>
          <a:graphicData uri="http://schemas.openxmlformats.org/drawingml/2006/table">
            <a:tbl>
              <a:tblPr firstRow="1" bandRow="1">
                <a:tableStyleId>{5C22544A-7EE6-4342-B048-85BDC9FD1C3A}</a:tableStyleId>
              </a:tblPr>
              <a:tblGrid>
                <a:gridCol w="6280538">
                  <a:extLst>
                    <a:ext uri="{9D8B030D-6E8A-4147-A177-3AD203B41FA5}">
                      <a16:colId xmlns:a16="http://schemas.microsoft.com/office/drawing/2014/main" val="20000"/>
                    </a:ext>
                  </a:extLst>
                </a:gridCol>
                <a:gridCol w="1568334">
                  <a:extLst>
                    <a:ext uri="{9D8B030D-6E8A-4147-A177-3AD203B41FA5}">
                      <a16:colId xmlns:a16="http://schemas.microsoft.com/office/drawing/2014/main" val="20001"/>
                    </a:ext>
                  </a:extLst>
                </a:gridCol>
              </a:tblGrid>
              <a:tr h="355810">
                <a:tc>
                  <a:txBody>
                    <a:bodyPr/>
                    <a:lstStyle/>
                    <a:p>
                      <a:r>
                        <a:rPr lang="zh-CN" altLang="en-US" dirty="0">
                          <a:latin typeface="+mn-ea"/>
                          <a:ea typeface="+mn-ea"/>
                        </a:rPr>
                        <a:t>预期目标</a:t>
                      </a:r>
                    </a:p>
                  </a:txBody>
                  <a:tcPr/>
                </a:tc>
                <a:tc>
                  <a:txBody>
                    <a:bodyPr/>
                    <a:lstStyle/>
                    <a:p>
                      <a:r>
                        <a:rPr lang="zh-CN" altLang="en-US" dirty="0">
                          <a:latin typeface="+mn-ea"/>
                          <a:ea typeface="+mn-ea"/>
                        </a:rPr>
                        <a:t>完成情况</a:t>
                      </a:r>
                    </a:p>
                  </a:txBody>
                  <a:tcPr/>
                </a:tc>
                <a:extLst>
                  <a:ext uri="{0D108BD9-81ED-4DB2-BD59-A6C34878D82A}">
                    <a16:rowId xmlns:a16="http://schemas.microsoft.com/office/drawing/2014/main" val="10000"/>
                  </a:ext>
                </a:extLst>
              </a:tr>
              <a:tr h="355810">
                <a:tc>
                  <a:txBody>
                    <a:bodyPr/>
                    <a:lstStyle/>
                    <a:p>
                      <a:r>
                        <a:rPr lang="zh-CN" altLang="en-US" dirty="0">
                          <a:latin typeface="+mn-ea"/>
                          <a:ea typeface="+mn-ea"/>
                        </a:rPr>
                        <a:t>注册邮件激活</a:t>
                      </a:r>
                    </a:p>
                  </a:txBody>
                  <a:tcPr/>
                </a:tc>
                <a:tc>
                  <a:txBody>
                    <a:bodyPr/>
                    <a:lstStyle/>
                    <a:p>
                      <a:r>
                        <a:rPr lang="zh-CN" altLang="en-US" dirty="0">
                          <a:latin typeface="+mn-ea"/>
                          <a:ea typeface="+mn-ea"/>
                        </a:rPr>
                        <a:t>已完成</a:t>
                      </a:r>
                    </a:p>
                  </a:txBody>
                  <a:tcPr/>
                </a:tc>
                <a:extLst>
                  <a:ext uri="{0D108BD9-81ED-4DB2-BD59-A6C34878D82A}">
                    <a16:rowId xmlns:a16="http://schemas.microsoft.com/office/drawing/2014/main" val="10001"/>
                  </a:ext>
                </a:extLst>
              </a:tr>
              <a:tr h="355810">
                <a:tc>
                  <a:txBody>
                    <a:bodyPr/>
                    <a:lstStyle/>
                    <a:p>
                      <a:r>
                        <a:rPr lang="zh-CN" altLang="en-US" dirty="0">
                          <a:latin typeface="+mn-ea"/>
                          <a:ea typeface="+mn-ea"/>
                        </a:rPr>
                        <a:t>忘记密码找回</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mn-ea"/>
                          <a:ea typeface="+mn-ea"/>
                        </a:rPr>
                        <a:t>已完成</a:t>
                      </a:r>
                    </a:p>
                  </a:txBody>
                  <a:tcPr/>
                </a:tc>
                <a:extLst>
                  <a:ext uri="{0D108BD9-81ED-4DB2-BD59-A6C34878D82A}">
                    <a16:rowId xmlns:a16="http://schemas.microsoft.com/office/drawing/2014/main" val="10002"/>
                  </a:ext>
                </a:extLst>
              </a:tr>
              <a:tr h="355810">
                <a:tc>
                  <a:txBody>
                    <a:bodyPr/>
                    <a:lstStyle/>
                    <a:p>
                      <a:r>
                        <a:rPr lang="zh-CN" altLang="en-US" dirty="0">
                          <a:latin typeface="+mn-ea"/>
                          <a:ea typeface="+mn-ea"/>
                        </a:rPr>
                        <a:t>课程查询（多条件查询、模糊查询、批量选课）</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mn-ea"/>
                          <a:ea typeface="+mn-ea"/>
                        </a:rPr>
                        <a:t>已完成</a:t>
                      </a:r>
                    </a:p>
                  </a:txBody>
                  <a:tcPr/>
                </a:tc>
                <a:extLst>
                  <a:ext uri="{0D108BD9-81ED-4DB2-BD59-A6C34878D82A}">
                    <a16:rowId xmlns:a16="http://schemas.microsoft.com/office/drawing/2014/main" val="10003"/>
                  </a:ext>
                </a:extLst>
              </a:tr>
              <a:tr h="614138">
                <a:tc>
                  <a:txBody>
                    <a:bodyPr/>
                    <a:lstStyle/>
                    <a:p>
                      <a:r>
                        <a:rPr lang="zh-CN" altLang="en-US" dirty="0">
                          <a:latin typeface="+mn-ea"/>
                          <a:ea typeface="+mn-ea"/>
                        </a:rPr>
                        <a:t>选课冲突控制功能（时间冲突控制、选课重复控制、限选人数控制）</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mn-ea"/>
                          <a:ea typeface="+mn-ea"/>
                        </a:rPr>
                        <a:t>已完成 </a:t>
                      </a:r>
                    </a:p>
                  </a:txBody>
                  <a:tcPr/>
                </a:tc>
                <a:extLst>
                  <a:ext uri="{0D108BD9-81ED-4DB2-BD59-A6C34878D82A}">
                    <a16:rowId xmlns:a16="http://schemas.microsoft.com/office/drawing/2014/main" val="10004"/>
                  </a:ext>
                </a:extLst>
              </a:tr>
              <a:tr h="355810">
                <a:tc>
                  <a:txBody>
                    <a:bodyPr/>
                    <a:lstStyle/>
                    <a:p>
                      <a:r>
                        <a:rPr lang="zh-CN" altLang="en-US" dirty="0">
                          <a:latin typeface="+mn-ea"/>
                          <a:ea typeface="+mn-ea"/>
                        </a:rPr>
                        <a:t>学分统计功能（应修学分、已选课程学分）</a:t>
                      </a:r>
                    </a:p>
                  </a:txBody>
                  <a:tcPr/>
                </a:tc>
                <a:tc>
                  <a:txBody>
                    <a:bodyPr/>
                    <a:lstStyle/>
                    <a:p>
                      <a:r>
                        <a:rPr lang="zh-CN" altLang="en-US" dirty="0">
                          <a:latin typeface="+mn-ea"/>
                          <a:ea typeface="+mn-ea"/>
                        </a:rPr>
                        <a:t>已完成</a:t>
                      </a:r>
                    </a:p>
                  </a:txBody>
                  <a:tcPr/>
                </a:tc>
                <a:extLst>
                  <a:ext uri="{0D108BD9-81ED-4DB2-BD59-A6C34878D82A}">
                    <a16:rowId xmlns:a16="http://schemas.microsoft.com/office/drawing/2014/main" val="10005"/>
                  </a:ext>
                </a:extLst>
              </a:tr>
              <a:tr h="355810">
                <a:tc>
                  <a:txBody>
                    <a:bodyPr/>
                    <a:lstStyle/>
                    <a:p>
                      <a:r>
                        <a:rPr lang="zh-CN" altLang="en-US" dirty="0">
                          <a:latin typeface="+mn-ea"/>
                          <a:ea typeface="+mn-ea"/>
                        </a:rPr>
                        <a:t>学生课表生成</a:t>
                      </a:r>
                    </a:p>
                  </a:txBody>
                  <a:tcPr/>
                </a:tc>
                <a:tc>
                  <a:txBody>
                    <a:bodyPr/>
                    <a:lstStyle/>
                    <a:p>
                      <a:r>
                        <a:rPr lang="zh-CN" altLang="en-US" dirty="0">
                          <a:latin typeface="+mn-ea"/>
                          <a:ea typeface="+mn-ea"/>
                        </a:rPr>
                        <a:t>已完成</a:t>
                      </a:r>
                    </a:p>
                  </a:txBody>
                  <a:tcPr/>
                </a:tc>
                <a:extLst>
                  <a:ext uri="{0D108BD9-81ED-4DB2-BD59-A6C34878D82A}">
                    <a16:rowId xmlns:a16="http://schemas.microsoft.com/office/drawing/2014/main" val="10006"/>
                  </a:ext>
                </a:extLst>
              </a:tr>
              <a:tr h="355810">
                <a:tc>
                  <a:txBody>
                    <a:bodyPr/>
                    <a:lstStyle/>
                    <a:p>
                      <a:r>
                        <a:rPr lang="zh-CN" altLang="en-US" dirty="0">
                          <a:latin typeface="+mn-ea"/>
                          <a:ea typeface="+mn-ea"/>
                        </a:rPr>
                        <a:t>成绩查询功能（单个学期查询、历史成绩查询）</a:t>
                      </a:r>
                    </a:p>
                  </a:txBody>
                  <a:tcPr/>
                </a:tc>
                <a:tc>
                  <a:txBody>
                    <a:bodyPr/>
                    <a:lstStyle/>
                    <a:p>
                      <a:r>
                        <a:rPr lang="zh-CN" altLang="en-US" dirty="0">
                          <a:latin typeface="+mn-ea"/>
                          <a:ea typeface="+mn-ea"/>
                        </a:rPr>
                        <a:t>已完成</a:t>
                      </a:r>
                    </a:p>
                  </a:txBody>
                  <a:tcPr/>
                </a:tc>
                <a:extLst>
                  <a:ext uri="{0D108BD9-81ED-4DB2-BD59-A6C34878D82A}">
                    <a16:rowId xmlns:a16="http://schemas.microsoft.com/office/drawing/2014/main" val="10007"/>
                  </a:ext>
                </a:extLst>
              </a:tr>
              <a:tr h="355810">
                <a:tc>
                  <a:txBody>
                    <a:bodyPr/>
                    <a:lstStyle/>
                    <a:p>
                      <a:r>
                        <a:rPr lang="zh-CN" altLang="en-US" dirty="0">
                          <a:latin typeface="+mn-ea"/>
                          <a:ea typeface="+mn-ea"/>
                        </a:rPr>
                        <a:t>选课阶段开放、关闭</a:t>
                      </a:r>
                    </a:p>
                  </a:txBody>
                  <a:tcPr/>
                </a:tc>
                <a:tc>
                  <a:txBody>
                    <a:bodyPr/>
                    <a:lstStyle/>
                    <a:p>
                      <a:r>
                        <a:rPr lang="zh-CN" altLang="en-US" dirty="0">
                          <a:latin typeface="+mn-ea"/>
                          <a:ea typeface="+mn-ea"/>
                        </a:rPr>
                        <a:t>已完成</a:t>
                      </a:r>
                    </a:p>
                  </a:txBody>
                  <a:tcPr/>
                </a:tc>
                <a:extLst>
                  <a:ext uri="{0D108BD9-81ED-4DB2-BD59-A6C34878D82A}">
                    <a16:rowId xmlns:a16="http://schemas.microsoft.com/office/drawing/2014/main" val="10008"/>
                  </a:ext>
                </a:extLst>
              </a:tr>
              <a:tr h="355810">
                <a:tc>
                  <a:txBody>
                    <a:bodyPr/>
                    <a:lstStyle/>
                    <a:p>
                      <a:r>
                        <a:rPr lang="zh-CN" altLang="en-US" dirty="0">
                          <a:latin typeface="+mn-ea"/>
                          <a:ea typeface="+mn-ea"/>
                        </a:rPr>
                        <a:t>网站公告（增删改查）</a:t>
                      </a:r>
                    </a:p>
                  </a:txBody>
                  <a:tcPr/>
                </a:tc>
                <a:tc>
                  <a:txBody>
                    <a:bodyPr/>
                    <a:lstStyle/>
                    <a:p>
                      <a:r>
                        <a:rPr lang="zh-CN" altLang="en-US" dirty="0">
                          <a:latin typeface="+mn-ea"/>
                          <a:ea typeface="+mn-ea"/>
                        </a:rPr>
                        <a:t>已完成</a:t>
                      </a:r>
                    </a:p>
                  </a:txBody>
                  <a:tcPr/>
                </a:tc>
                <a:extLst>
                  <a:ext uri="{0D108BD9-81ED-4DB2-BD59-A6C34878D82A}">
                    <a16:rowId xmlns:a16="http://schemas.microsoft.com/office/drawing/2014/main" val="10009"/>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学生</a:t>
            </a:r>
            <a:r>
              <a:rPr lang="en-US" altLang="zh-CN" sz="3600" dirty="0"/>
              <a:t>·</a:t>
            </a:r>
            <a:r>
              <a:rPr lang="zh-CN" altLang="en-US" sz="3600" dirty="0"/>
              <a:t>课程查询</a:t>
            </a:r>
          </a:p>
        </p:txBody>
      </p:sp>
      <p:grpSp>
        <p:nvGrpSpPr>
          <p:cNvPr id="40" name="组合 39"/>
          <p:cNvGrpSpPr/>
          <p:nvPr/>
        </p:nvGrpSpPr>
        <p:grpSpPr>
          <a:xfrm>
            <a:off x="4283968" y="2012671"/>
            <a:ext cx="4608512" cy="2832657"/>
            <a:chOff x="2602088" y="1253067"/>
            <a:chExt cx="6987821" cy="4140425"/>
          </a:xfrm>
          <a:solidFill>
            <a:srgbClr val="3F3E40"/>
          </a:solidFill>
        </p:grpSpPr>
        <p:sp>
          <p:nvSpPr>
            <p:cNvPr id="41" name="流程图: 可选过程 40"/>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流程图: 可选过程 41"/>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3" name="流程图: 可选过程 42"/>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4" name="流程图: 可选过程 43"/>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a:t>
              </a:r>
              <a:r>
                <a:rPr lang="en-US" altLang="zh-CN" sz="1100" b="1" dirty="0">
                  <a:solidFill>
                    <a:prstClr val="white"/>
                  </a:solidFill>
                  <a:latin typeface="等线" panose="02010600030101010101" charset="-122"/>
                  <a:ea typeface="等线" panose="02010600030101010101" charset="-122"/>
                </a:rPr>
                <a:t>list</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5" name="流程图: 可选过程 44"/>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6" name="流程图: 可选过程 45"/>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7" name="流程图: 磁盘 46"/>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48" name="直接箭头连接符 47"/>
            <p:cNvCxnSpPr>
              <a:stCxn id="41" idx="3"/>
              <a:endCxn id="42"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2" idx="2"/>
              <a:endCxn id="45"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45" idx="3"/>
              <a:endCxn id="44"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44" idx="0"/>
              <a:endCxn id="43"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文本框 40"/>
          <p:cNvSpPr>
            <a:spLocks noChangeArrowheads="1"/>
          </p:cNvSpPr>
          <p:nvPr/>
        </p:nvSpPr>
        <p:spPr bwMode="auto">
          <a:xfrm>
            <a:off x="933967" y="2270273"/>
            <a:ext cx="3327665" cy="231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ea typeface="微软雅黑" panose="020B0503020204020204" pitchFamily="34" charset="-122"/>
                <a:sym typeface="Arial" panose="020B0604020202020204" pitchFamily="34"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在模型中加入缺少的属性；</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在视图添加搜索控件；</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在控制器增加查询方法，根据查询请求给视图返回相应信息； </a:t>
            </a:r>
            <a:endPar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视图接收查询结果并显示。</a:t>
            </a:r>
          </a:p>
          <a:p>
            <a:pPr marL="342900" indent="-342900">
              <a:buFont typeface="Wingdings" panose="05000000000000000000" pitchFamily="2" charset="2"/>
              <a:buChar char="Ø"/>
            </a:pPr>
            <a:endParaRPr lang="en-US" altLang="zh-CN" sz="1400" b="1" dirty="0">
              <a:solidFill>
                <a:schemeClr val="tx1">
                  <a:lumMod val="65000"/>
                  <a:lumOff val="35000"/>
                </a:schemeClr>
              </a:solidFill>
              <a:latin typeface="+mn-ea"/>
              <a:ea typeface="+mn-ea"/>
              <a:sym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学生</a:t>
            </a:r>
            <a:r>
              <a:rPr lang="en-US" altLang="zh-CN" sz="3600" dirty="0"/>
              <a:t>·</a:t>
            </a:r>
            <a:r>
              <a:rPr lang="zh-CN" altLang="en-US" sz="3600" dirty="0"/>
              <a:t>课程查询</a:t>
            </a:r>
          </a:p>
        </p:txBody>
      </p:sp>
      <p:pic>
        <p:nvPicPr>
          <p:cNvPr id="38" name="图片 37"/>
          <p:cNvPicPr>
            <a:picLocks noChangeAspect="1"/>
          </p:cNvPicPr>
          <p:nvPr/>
        </p:nvPicPr>
        <p:blipFill rotWithShape="1">
          <a:blip r:embed="rId2">
            <a:extLst>
              <a:ext uri="{28A0092B-C50C-407E-A947-70E740481C1C}">
                <a14:useLocalDpi xmlns:a14="http://schemas.microsoft.com/office/drawing/2010/main" val="0"/>
              </a:ext>
            </a:extLst>
          </a:blip>
          <a:srcRect b="39818"/>
          <a:stretch>
            <a:fillRect/>
          </a:stretch>
        </p:blipFill>
        <p:spPr>
          <a:xfrm>
            <a:off x="197768" y="1697480"/>
            <a:ext cx="8748464" cy="2811640"/>
          </a:xfrm>
          <a:prstGeom prst="rect">
            <a:avLst/>
          </a:prstGeom>
        </p:spPr>
      </p:pic>
      <p:sp>
        <p:nvSpPr>
          <p:cNvPr id="39" name="矩形 38"/>
          <p:cNvSpPr/>
          <p:nvPr/>
        </p:nvSpPr>
        <p:spPr>
          <a:xfrm>
            <a:off x="1363429" y="5145427"/>
            <a:ext cx="6417141" cy="369332"/>
          </a:xfrm>
          <a:prstGeom prst="rect">
            <a:avLst/>
          </a:prstGeom>
        </p:spPr>
        <p:txBody>
          <a:bodyPr wrap="none">
            <a:spAutoFit/>
          </a:bodyPr>
          <a:lstStyle/>
          <a:p>
            <a:r>
              <a:rPr lang="zh-CN" altLang="en-US" dirty="0"/>
              <a:t>支持学院、课程类型、课程时间、课程名称的单独和联合查询</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学生</a:t>
            </a:r>
            <a:r>
              <a:rPr lang="en-US" altLang="zh-CN" sz="3600" dirty="0"/>
              <a:t>·</a:t>
            </a:r>
            <a:r>
              <a:rPr lang="zh-CN" altLang="en-US" sz="3600" dirty="0"/>
              <a:t>课程查询</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b="41431"/>
          <a:stretch>
            <a:fillRect/>
          </a:stretch>
        </p:blipFill>
        <p:spPr>
          <a:xfrm>
            <a:off x="197768" y="1700808"/>
            <a:ext cx="8748464" cy="2736304"/>
          </a:xfrm>
          <a:prstGeom prst="rect">
            <a:avLst/>
          </a:prstGeom>
        </p:spPr>
      </p:pic>
      <p:sp>
        <p:nvSpPr>
          <p:cNvPr id="6" name="矩形 5"/>
          <p:cNvSpPr/>
          <p:nvPr/>
        </p:nvSpPr>
        <p:spPr>
          <a:xfrm>
            <a:off x="4018002" y="5147899"/>
            <a:ext cx="1107996" cy="369332"/>
          </a:xfrm>
          <a:prstGeom prst="rect">
            <a:avLst/>
          </a:prstGeom>
        </p:spPr>
        <p:txBody>
          <a:bodyPr wrap="none">
            <a:spAutoFit/>
          </a:bodyPr>
          <a:lstStyle/>
          <a:p>
            <a:r>
              <a:rPr lang="zh-CN" altLang="en-US" dirty="0"/>
              <a:t>查询结果</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学生</a:t>
            </a:r>
            <a:r>
              <a:rPr lang="en-US" altLang="zh-CN" sz="3600" dirty="0"/>
              <a:t>·</a:t>
            </a:r>
            <a:r>
              <a:rPr lang="zh-CN" altLang="en-US" sz="3600" dirty="0"/>
              <a:t>课程选择</a:t>
            </a:r>
          </a:p>
        </p:txBody>
      </p:sp>
      <p:sp>
        <p:nvSpPr>
          <p:cNvPr id="9" name="文本框 40"/>
          <p:cNvSpPr>
            <a:spLocks noChangeArrowheads="1"/>
          </p:cNvSpPr>
          <p:nvPr/>
        </p:nvSpPr>
        <p:spPr bwMode="auto">
          <a:xfrm>
            <a:off x="1035545" y="2348880"/>
            <a:ext cx="3095774" cy="166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在控制器的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select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方法中，</a:t>
            </a: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判断</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是否存在三种冲突情形，若存在，给出相关</a:t>
            </a: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提示</a:t>
            </a:r>
          </a:p>
          <a:p>
            <a:pPr marL="342900" indent="-342900">
              <a:buFont typeface="Wingdings" panose="05000000000000000000" pitchFamily="2" charset="2"/>
              <a:buChar char="Ø"/>
            </a:pPr>
            <a:endParaRPr lang="en-US" altLang="zh-CN" sz="1400" b="1" dirty="0">
              <a:solidFill>
                <a:schemeClr val="tx1">
                  <a:lumMod val="65000"/>
                  <a:lumOff val="35000"/>
                </a:schemeClr>
              </a:solidFill>
              <a:latin typeface="+mn-ea"/>
              <a:ea typeface="+mn-ea"/>
              <a:sym typeface="Arial" panose="020B0604020202020204" pitchFamily="34" charset="0"/>
            </a:endParaRPr>
          </a:p>
        </p:txBody>
      </p:sp>
      <p:grpSp>
        <p:nvGrpSpPr>
          <p:cNvPr id="10" name="组合 9"/>
          <p:cNvGrpSpPr/>
          <p:nvPr/>
        </p:nvGrpSpPr>
        <p:grpSpPr>
          <a:xfrm>
            <a:off x="4283968" y="2012671"/>
            <a:ext cx="4608512" cy="2832657"/>
            <a:chOff x="2602088" y="1253067"/>
            <a:chExt cx="6987821" cy="4140425"/>
          </a:xfrm>
          <a:solidFill>
            <a:srgbClr val="3F3E40"/>
          </a:solidFill>
        </p:grpSpPr>
        <p:sp>
          <p:nvSpPr>
            <p:cNvPr id="11" name="流程图: 可选过程 10"/>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2" name="流程图: 可选过程 11"/>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3" name="流程图: 可选过程 12"/>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 name="流程图: 可选过程 13"/>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a:t>
              </a:r>
              <a:r>
                <a:rPr lang="en-US" altLang="zh-CN" sz="1100" b="1" dirty="0">
                  <a:solidFill>
                    <a:prstClr val="white"/>
                  </a:solidFill>
                  <a:latin typeface="等线" panose="02010600030101010101" charset="-122"/>
                  <a:ea typeface="等线" panose="02010600030101010101" charset="-122"/>
                </a:rPr>
                <a:t>list</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5" name="流程图: 可选过程 14"/>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6" name="流程图: 可选过程 15"/>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7" name="流程图: 磁盘 16"/>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18" name="直接箭头连接符 17"/>
            <p:cNvCxnSpPr>
              <a:stCxn id="11" idx="3"/>
              <a:endCxn id="12"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2" idx="2"/>
              <a:endCxn id="15"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5" idx="3"/>
              <a:endCxn id="14"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4" idx="0"/>
              <a:endCxn id="13"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学生</a:t>
            </a:r>
            <a:r>
              <a:rPr lang="en-US" altLang="zh-CN" sz="3600" dirty="0"/>
              <a:t>·</a:t>
            </a:r>
            <a:r>
              <a:rPr lang="zh-CN" altLang="en-US" sz="3600" dirty="0"/>
              <a:t>课程选择</a:t>
            </a: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1" b="25785"/>
          <a:stretch>
            <a:fillRect/>
          </a:stretch>
        </p:blipFill>
        <p:spPr>
          <a:xfrm>
            <a:off x="197768" y="1625426"/>
            <a:ext cx="8748464" cy="3027710"/>
          </a:xfrm>
          <a:prstGeom prst="rect">
            <a:avLst/>
          </a:prstGeom>
        </p:spPr>
      </p:pic>
      <p:sp>
        <p:nvSpPr>
          <p:cNvPr id="8" name="矩形 7"/>
          <p:cNvSpPr/>
          <p:nvPr/>
        </p:nvSpPr>
        <p:spPr>
          <a:xfrm>
            <a:off x="3325505" y="5191924"/>
            <a:ext cx="2492990" cy="369332"/>
          </a:xfrm>
          <a:prstGeom prst="rect">
            <a:avLst/>
          </a:prstGeom>
        </p:spPr>
        <p:txBody>
          <a:bodyPr wrap="none">
            <a:spAutoFit/>
          </a:bodyPr>
          <a:lstStyle/>
          <a:p>
            <a:r>
              <a:rPr lang="zh-CN" altLang="en-US" dirty="0"/>
              <a:t>选课时增加学位课选项</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学生</a:t>
            </a:r>
            <a:r>
              <a:rPr lang="en-US" altLang="zh-CN" sz="3600" dirty="0"/>
              <a:t>·</a:t>
            </a:r>
            <a:r>
              <a:rPr lang="zh-CN" altLang="en-US" sz="3600" dirty="0"/>
              <a:t>课程选择</a:t>
            </a:r>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b="27633"/>
          <a:stretch>
            <a:fillRect/>
          </a:stretch>
        </p:blipFill>
        <p:spPr>
          <a:xfrm>
            <a:off x="197768" y="1772816"/>
            <a:ext cx="8748464" cy="2952328"/>
          </a:xfrm>
          <a:prstGeom prst="rect">
            <a:avLst/>
          </a:prstGeom>
        </p:spPr>
      </p:pic>
      <p:sp>
        <p:nvSpPr>
          <p:cNvPr id="6" name="矩形 5"/>
          <p:cNvSpPr/>
          <p:nvPr/>
        </p:nvSpPr>
        <p:spPr>
          <a:xfrm>
            <a:off x="4018002" y="5166320"/>
            <a:ext cx="1107996" cy="369332"/>
          </a:xfrm>
          <a:prstGeom prst="rect">
            <a:avLst/>
          </a:prstGeom>
        </p:spPr>
        <p:txBody>
          <a:bodyPr wrap="none">
            <a:spAutoFit/>
          </a:bodyPr>
          <a:lstStyle/>
          <a:p>
            <a:r>
              <a:rPr lang="zh-CN" altLang="en-US" dirty="0"/>
              <a:t>选课成功</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学生</a:t>
            </a:r>
            <a:r>
              <a:rPr lang="en-US" altLang="zh-CN" sz="3600" dirty="0"/>
              <a:t>·</a:t>
            </a:r>
            <a:r>
              <a:rPr lang="zh-CN" altLang="en-US" sz="3600" dirty="0"/>
              <a:t>课程选择</a:t>
            </a: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t="-2" b="44738"/>
          <a:stretch>
            <a:fillRect/>
          </a:stretch>
        </p:blipFill>
        <p:spPr>
          <a:xfrm>
            <a:off x="251520" y="1649655"/>
            <a:ext cx="8712968" cy="2571433"/>
          </a:xfrm>
          <a:prstGeom prst="rect">
            <a:avLst/>
          </a:prstGeom>
        </p:spPr>
      </p:pic>
      <p:sp>
        <p:nvSpPr>
          <p:cNvPr id="15" name="矩形 14"/>
          <p:cNvSpPr/>
          <p:nvPr/>
        </p:nvSpPr>
        <p:spPr>
          <a:xfrm>
            <a:off x="2517591" y="5167695"/>
            <a:ext cx="4108817" cy="369332"/>
          </a:xfrm>
          <a:prstGeom prst="rect">
            <a:avLst/>
          </a:prstGeom>
        </p:spPr>
        <p:txBody>
          <a:bodyPr wrap="none">
            <a:spAutoFit/>
          </a:bodyPr>
          <a:lstStyle/>
          <a:p>
            <a:r>
              <a:rPr lang="zh-CN" altLang="en-US" dirty="0"/>
              <a:t>所选课程与当前学期课表中的课程冲突</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学生</a:t>
            </a:r>
            <a:r>
              <a:rPr lang="en-US" altLang="zh-CN" sz="3600" dirty="0"/>
              <a:t>·</a:t>
            </a:r>
            <a:r>
              <a:rPr lang="zh-CN" altLang="en-US" sz="3600" dirty="0"/>
              <a:t>课程选择</a:t>
            </a:r>
          </a:p>
        </p:txBody>
      </p:sp>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t="1" b="36199"/>
          <a:stretch>
            <a:fillRect/>
          </a:stretch>
        </p:blipFill>
        <p:spPr>
          <a:xfrm>
            <a:off x="215515" y="1484784"/>
            <a:ext cx="8712969" cy="2592288"/>
          </a:xfrm>
          <a:prstGeom prst="rect">
            <a:avLst/>
          </a:prstGeom>
        </p:spPr>
      </p:pic>
      <p:sp>
        <p:nvSpPr>
          <p:cNvPr id="6" name="矩形 5"/>
          <p:cNvSpPr/>
          <p:nvPr/>
        </p:nvSpPr>
        <p:spPr>
          <a:xfrm>
            <a:off x="2286758" y="4869160"/>
            <a:ext cx="4570482" cy="923330"/>
          </a:xfrm>
          <a:prstGeom prst="rect">
            <a:avLst/>
          </a:prstGeom>
        </p:spPr>
        <p:txBody>
          <a:bodyPr wrap="none">
            <a:spAutoFit/>
          </a:bodyPr>
          <a:lstStyle/>
          <a:p>
            <a:pPr algn="ctr"/>
            <a:r>
              <a:rPr lang="zh-CN" altLang="en-US" dirty="0"/>
              <a:t>所选课程与当前学期课表中的课程时间冲突</a:t>
            </a:r>
            <a:endParaRPr lang="en-US" altLang="zh-CN" dirty="0"/>
          </a:p>
          <a:p>
            <a:pPr algn="ctr"/>
            <a:r>
              <a:rPr lang="zh-CN" altLang="en-US" dirty="0"/>
              <a:t>节次冲突但周次不冲突</a:t>
            </a:r>
            <a:endParaRPr lang="en-US" altLang="zh-CN" dirty="0"/>
          </a:p>
          <a:p>
            <a:pPr algn="ctr"/>
            <a:r>
              <a:rPr lang="zh-CN" altLang="en-US" dirty="0"/>
              <a:t>节次冲突且周次冲突</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学生</a:t>
            </a:r>
            <a:r>
              <a:rPr lang="en-US" altLang="zh-CN" sz="3600" dirty="0"/>
              <a:t>·</a:t>
            </a:r>
            <a:r>
              <a:rPr lang="zh-CN" altLang="en-US" sz="3600" dirty="0"/>
              <a:t>课程选择</a:t>
            </a:r>
          </a:p>
        </p:txBody>
      </p:sp>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t="-1" b="29110"/>
          <a:stretch>
            <a:fillRect/>
          </a:stretch>
        </p:blipFill>
        <p:spPr>
          <a:xfrm>
            <a:off x="215516" y="1484784"/>
            <a:ext cx="8712968" cy="2880320"/>
          </a:xfrm>
          <a:prstGeom prst="rect">
            <a:avLst/>
          </a:prstGeom>
        </p:spPr>
      </p:pic>
      <p:sp>
        <p:nvSpPr>
          <p:cNvPr id="6" name="矩形 5"/>
          <p:cNvSpPr/>
          <p:nvPr/>
        </p:nvSpPr>
        <p:spPr>
          <a:xfrm>
            <a:off x="3440921" y="5003884"/>
            <a:ext cx="2262158" cy="369332"/>
          </a:xfrm>
          <a:prstGeom prst="rect">
            <a:avLst/>
          </a:prstGeom>
        </p:spPr>
        <p:txBody>
          <a:bodyPr wrap="none">
            <a:spAutoFit/>
          </a:bodyPr>
          <a:lstStyle/>
          <a:p>
            <a:r>
              <a:rPr lang="zh-CN" altLang="en-US" dirty="0"/>
              <a:t>所选课程与人数已满</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学生</a:t>
            </a:r>
            <a:r>
              <a:rPr lang="en-US" altLang="zh-CN" sz="3600" dirty="0"/>
              <a:t>·</a:t>
            </a:r>
            <a:r>
              <a:rPr lang="zh-CN" altLang="en-US" sz="3600" dirty="0"/>
              <a:t>已选课程</a:t>
            </a:r>
          </a:p>
        </p:txBody>
      </p:sp>
      <p:sp>
        <p:nvSpPr>
          <p:cNvPr id="8" name="文本框 40"/>
          <p:cNvSpPr>
            <a:spLocks noChangeArrowheads="1"/>
          </p:cNvSpPr>
          <p:nvPr/>
        </p:nvSpPr>
        <p:spPr bwMode="auto">
          <a:xfrm>
            <a:off x="1035545" y="2348880"/>
            <a:ext cx="3095774" cy="199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在控制器的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index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方法中，</a:t>
            </a: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获取当前学期的所有课程</a:t>
            </a:r>
            <a:endParaRPr lang="en-US" altLang="zh-CN"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index</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视图中，增加学位课设置的列信息</a:t>
            </a:r>
          </a:p>
          <a:p>
            <a:pPr marL="342900" indent="-342900">
              <a:buFont typeface="Wingdings" panose="05000000000000000000" pitchFamily="2" charset="2"/>
              <a:buChar char="Ø"/>
            </a:pPr>
            <a:endParaRPr lang="en-US" altLang="zh-CN" sz="1400" b="1" dirty="0">
              <a:solidFill>
                <a:schemeClr val="tx1">
                  <a:lumMod val="65000"/>
                  <a:lumOff val="35000"/>
                </a:schemeClr>
              </a:solidFill>
              <a:latin typeface="+mn-ea"/>
              <a:ea typeface="+mn-ea"/>
              <a:sym typeface="Arial" panose="020B0604020202020204" pitchFamily="34" charset="0"/>
            </a:endParaRPr>
          </a:p>
        </p:txBody>
      </p:sp>
      <p:grpSp>
        <p:nvGrpSpPr>
          <p:cNvPr id="9" name="组合 8"/>
          <p:cNvGrpSpPr/>
          <p:nvPr/>
        </p:nvGrpSpPr>
        <p:grpSpPr>
          <a:xfrm>
            <a:off x="4283968" y="2012671"/>
            <a:ext cx="4608512" cy="2832657"/>
            <a:chOff x="2602088" y="1253067"/>
            <a:chExt cx="6987821" cy="4140425"/>
          </a:xfrm>
          <a:solidFill>
            <a:srgbClr val="3F3E40"/>
          </a:solidFill>
        </p:grpSpPr>
        <p:sp>
          <p:nvSpPr>
            <p:cNvPr id="10" name="流程图: 可选过程 9"/>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 name="流程图: 可选过程 10"/>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2" name="流程图: 可选过程 11"/>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3" name="流程图: 可选过程 12"/>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/index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 name="流程图: 可选过程 13"/>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5" name="流程图: 可选过程 14"/>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6" name="流程图: 磁盘 15"/>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17" name="直接箭头连接符 16"/>
            <p:cNvCxnSpPr>
              <a:stCxn id="10" idx="3"/>
              <a:endCxn id="11"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1" idx="2"/>
              <a:endCxn id="14"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4" idx="3"/>
              <a:endCxn id="13"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3" idx="0"/>
              <a:endCxn id="12"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12530" y="1841497"/>
            <a:ext cx="3600400" cy="3243687"/>
            <a:chOff x="1980282" y="719956"/>
            <a:chExt cx="4176464" cy="3744416"/>
          </a:xfrm>
        </p:grpSpPr>
        <p:sp>
          <p:nvSpPr>
            <p:cNvPr id="3" name="矩形: 圆角 20"/>
            <p:cNvSpPr/>
            <p:nvPr/>
          </p:nvSpPr>
          <p:spPr>
            <a:xfrm>
              <a:off x="1980282" y="719956"/>
              <a:ext cx="4176464" cy="3744416"/>
            </a:xfrm>
            <a:prstGeom prst="roundRect">
              <a:avLst/>
            </a:prstGeom>
            <a:solidFill>
              <a:schemeClr val="bg1"/>
            </a:solidFill>
            <a:ln w="9525">
              <a:solidFill>
                <a:schemeClr val="tx1"/>
              </a:solidFill>
            </a:ln>
            <a:effectLst>
              <a:glow rad="101600">
                <a:schemeClr val="tx1">
                  <a:alpha val="60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2495187" y="1279538"/>
              <a:ext cx="3146653" cy="2951521"/>
              <a:chOff x="3710875" y="1575301"/>
              <a:chExt cx="4726488" cy="3511087"/>
            </a:xfrm>
            <a:solidFill>
              <a:srgbClr val="595959"/>
            </a:solidFill>
          </p:grpSpPr>
          <p:grpSp>
            <p:nvGrpSpPr>
              <p:cNvPr id="6" name="组合 5"/>
              <p:cNvGrpSpPr/>
              <p:nvPr/>
            </p:nvGrpSpPr>
            <p:grpSpPr>
              <a:xfrm>
                <a:off x="3710875" y="1575301"/>
                <a:ext cx="4726488" cy="3511087"/>
                <a:chOff x="3710875" y="1575301"/>
                <a:chExt cx="4726488" cy="3511087"/>
              </a:xfrm>
              <a:grpFill/>
            </p:grpSpPr>
            <p:sp>
              <p:nvSpPr>
                <p:cNvPr id="10" name="流程图: 可选过程 12"/>
                <p:cNvSpPr/>
                <p:nvPr/>
              </p:nvSpPr>
              <p:spPr>
                <a:xfrm>
                  <a:off x="3710875" y="2350912"/>
                  <a:ext cx="1377171" cy="612647"/>
                </a:xfrm>
                <a:prstGeom prst="flowChartAlternateProcess">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设计</a:t>
                  </a:r>
                </a:p>
              </p:txBody>
            </p:sp>
            <p:sp>
              <p:nvSpPr>
                <p:cNvPr id="11" name="流程图: 可选过程 13"/>
                <p:cNvSpPr/>
                <p:nvPr/>
              </p:nvSpPr>
              <p:spPr>
                <a:xfrm>
                  <a:off x="7060192" y="2350912"/>
                  <a:ext cx="1377171" cy="612647"/>
                </a:xfrm>
                <a:prstGeom prst="flowChartAlternateProcess">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n w="0"/>
                      <a:solidFill>
                        <a:schemeClr val="bg1"/>
                      </a:solidFill>
                      <a:effectLst>
                        <a:outerShdw blurRad="38100" dist="19050" dir="2700000" algn="tl" rotWithShape="0">
                          <a:schemeClr val="dk1">
                            <a:alpha val="40000"/>
                          </a:schemeClr>
                        </a:outerShdw>
                      </a:effectLst>
                    </a:rPr>
                    <a:t>实现</a:t>
                  </a:r>
                </a:p>
              </p:txBody>
            </p:sp>
            <p:sp>
              <p:nvSpPr>
                <p:cNvPr id="12" name="流程图: 可选过程 14"/>
                <p:cNvSpPr/>
                <p:nvPr/>
              </p:nvSpPr>
              <p:spPr>
                <a:xfrm>
                  <a:off x="5363688" y="4424251"/>
                  <a:ext cx="1386693" cy="612647"/>
                </a:xfrm>
                <a:prstGeom prst="flowChartAlternateProcess">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测试</a:t>
                  </a:r>
                </a:p>
              </p:txBody>
            </p:sp>
            <p:sp>
              <p:nvSpPr>
                <p:cNvPr id="13" name="右弧形箭头 14"/>
                <p:cNvSpPr/>
                <p:nvPr/>
              </p:nvSpPr>
              <p:spPr>
                <a:xfrm rot="2099984">
                  <a:off x="7318179" y="3064809"/>
                  <a:ext cx="653917" cy="2021579"/>
                </a:xfrm>
                <a:prstGeom prst="curvedLeftArrow">
                  <a:avLst>
                    <a:gd name="adj1" fmla="val 15161"/>
                    <a:gd name="adj2" fmla="val 45682"/>
                    <a:gd name="adj3" fmla="val 53582"/>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右弧形箭头 15"/>
                <p:cNvSpPr/>
                <p:nvPr/>
              </p:nvSpPr>
              <p:spPr>
                <a:xfrm rot="9015488">
                  <a:off x="4183135" y="2958985"/>
                  <a:ext cx="653917" cy="2021579"/>
                </a:xfrm>
                <a:prstGeom prst="curvedLeftArrow">
                  <a:avLst>
                    <a:gd name="adj1" fmla="val 15161"/>
                    <a:gd name="adj2" fmla="val 45682"/>
                    <a:gd name="adj3" fmla="val 53582"/>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右弧形箭头 16"/>
                <p:cNvSpPr/>
                <p:nvPr/>
              </p:nvSpPr>
              <p:spPr>
                <a:xfrm rot="16200000">
                  <a:off x="5803228" y="561359"/>
                  <a:ext cx="679099" cy="2706984"/>
                </a:xfrm>
                <a:prstGeom prst="curvedLeftArrow">
                  <a:avLst>
                    <a:gd name="adj1" fmla="val 15161"/>
                    <a:gd name="adj2" fmla="val 45682"/>
                    <a:gd name="adj3" fmla="val 53582"/>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流程图: 磁盘 18"/>
                <p:cNvSpPr/>
                <p:nvPr/>
              </p:nvSpPr>
              <p:spPr>
                <a:xfrm>
                  <a:off x="5552936" y="3022160"/>
                  <a:ext cx="1042368" cy="661361"/>
                </a:xfrm>
                <a:prstGeom prst="flowChartMagneticDisk">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Git</a:t>
                  </a:r>
                  <a:endParaRPr lang="zh-CN" altLang="en-US" dirty="0"/>
                </a:p>
              </p:txBody>
            </p:sp>
          </p:grpSp>
          <p:cxnSp>
            <p:nvCxnSpPr>
              <p:cNvPr id="7" name="直接箭头连接符 9"/>
              <p:cNvCxnSpPr/>
              <p:nvPr/>
            </p:nvCxnSpPr>
            <p:spPr>
              <a:xfrm>
                <a:off x="4681738" y="3073681"/>
                <a:ext cx="1310556" cy="1199556"/>
              </a:xfrm>
              <a:prstGeom prst="straightConnector1">
                <a:avLst/>
              </a:prstGeom>
              <a:grpFill/>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10"/>
              <p:cNvCxnSpPr/>
              <p:nvPr/>
            </p:nvCxnSpPr>
            <p:spPr>
              <a:xfrm flipV="1">
                <a:off x="6252407" y="3073681"/>
                <a:ext cx="1243863" cy="1199556"/>
              </a:xfrm>
              <a:prstGeom prst="straightConnector1">
                <a:avLst/>
              </a:prstGeom>
              <a:grpFill/>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11"/>
              <p:cNvCxnSpPr/>
              <p:nvPr/>
            </p:nvCxnSpPr>
            <p:spPr>
              <a:xfrm flipH="1">
                <a:off x="5214797" y="2657237"/>
                <a:ext cx="1738264" cy="0"/>
              </a:xfrm>
              <a:prstGeom prst="straightConnector1">
                <a:avLst/>
              </a:prstGeom>
              <a:grpFill/>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2141909" y="856593"/>
              <a:ext cx="1071229" cy="545604"/>
            </a:xfrm>
            <a:prstGeom prst="rect">
              <a:avLst/>
            </a:prstGeom>
            <a:noFill/>
          </p:spPr>
          <p:txBody>
            <a:bodyPr wrap="square" rtlCol="0">
              <a:spAutoFit/>
            </a:bodyPr>
            <a:lstStyle/>
            <a:p>
              <a:r>
                <a:rPr lang="zh-CN" altLang="en-US" sz="2400" b="1" dirty="0"/>
                <a:t>需求</a:t>
              </a:r>
            </a:p>
          </p:txBody>
        </p:sp>
      </p:grpSp>
      <p:sp>
        <p:nvSpPr>
          <p:cNvPr id="17" name="文本框 40"/>
          <p:cNvSpPr>
            <a:spLocks noChangeArrowheads="1"/>
          </p:cNvSpPr>
          <p:nvPr/>
        </p:nvSpPr>
        <p:spPr bwMode="auto">
          <a:xfrm>
            <a:off x="972170" y="2383221"/>
            <a:ext cx="3528392" cy="1249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zh-CN" altLang="en-US" sz="1800" b="1" dirty="0">
                <a:solidFill>
                  <a:schemeClr val="tx1">
                    <a:lumMod val="65000"/>
                    <a:lumOff val="35000"/>
                  </a:schemeClr>
                </a:solidFill>
                <a:latin typeface="+mn-ea"/>
                <a:ea typeface="+mn-ea"/>
                <a:sym typeface="Arial" panose="020B0604020202020204" pitchFamily="34" charset="0"/>
              </a:rPr>
              <a:t>面向需求</a:t>
            </a:r>
            <a:endParaRPr lang="en-US" altLang="zh-CN" sz="1400" b="1" dirty="0">
              <a:solidFill>
                <a:schemeClr val="tx1">
                  <a:lumMod val="65000"/>
                  <a:lumOff val="35000"/>
                </a:schemeClr>
              </a:solidFill>
              <a:latin typeface="+mn-ea"/>
              <a:ea typeface="+mn-ea"/>
              <a:sym typeface="Arial" panose="020B0604020202020204" pitchFamily="34" charset="0"/>
            </a:endParaRPr>
          </a:p>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sym typeface="Arial" panose="020B0604020202020204" pitchFamily="34" charset="0"/>
              </a:rPr>
              <a:t>TDD</a:t>
            </a:r>
            <a:r>
              <a:rPr lang="zh-CN" altLang="en-US" sz="1800" b="1" dirty="0">
                <a:solidFill>
                  <a:schemeClr val="tx1">
                    <a:lumMod val="65000"/>
                    <a:lumOff val="35000"/>
                  </a:schemeClr>
                </a:solidFill>
                <a:latin typeface="+mn-ea"/>
                <a:sym typeface="Arial" panose="020B0604020202020204" pitchFamily="34" charset="0"/>
              </a:rPr>
              <a:t>模式</a:t>
            </a:r>
            <a:endParaRPr lang="en-US" altLang="zh-CN" sz="1800" b="1" dirty="0">
              <a:solidFill>
                <a:schemeClr val="tx1">
                  <a:lumMod val="65000"/>
                  <a:lumOff val="35000"/>
                </a:schemeClr>
              </a:solidFill>
              <a:latin typeface="+mn-ea"/>
              <a:sym typeface="Arial" panose="020B0604020202020204" pitchFamily="34" charset="0"/>
            </a:endParaRPr>
          </a:p>
          <a:p>
            <a:pPr marL="342900" indent="-342900">
              <a:lnSpc>
                <a:spcPct val="150000"/>
              </a:lnSpc>
              <a:buFont typeface="Wingdings" panose="05000000000000000000" pitchFamily="2" charset="2"/>
              <a:buChar char="Ø"/>
            </a:pPr>
            <a:r>
              <a:rPr lang="zh-CN" altLang="en-US" sz="1800" b="1" dirty="0">
                <a:solidFill>
                  <a:schemeClr val="tx1">
                    <a:lumMod val="65000"/>
                    <a:lumOff val="35000"/>
                  </a:schemeClr>
                </a:solidFill>
                <a:latin typeface="+mn-ea"/>
                <a:sym typeface="Arial" panose="020B0604020202020204" pitchFamily="34" charset="0"/>
              </a:rPr>
              <a:t>全程参与、协作</a:t>
            </a:r>
            <a:endParaRPr lang="en-US" altLang="zh-CN" sz="1800" b="1" dirty="0">
              <a:solidFill>
                <a:schemeClr val="tx1">
                  <a:lumMod val="65000"/>
                  <a:lumOff val="35000"/>
                </a:schemeClr>
              </a:solidFill>
              <a:latin typeface="+mn-ea"/>
              <a:sym typeface="Arial" panose="020B0604020202020204" pitchFamily="34" charset="0"/>
            </a:endParaRPr>
          </a:p>
        </p:txBody>
      </p:sp>
      <p:grpSp>
        <p:nvGrpSpPr>
          <p:cNvPr id="18" name="组合 17"/>
          <p:cNvGrpSpPr/>
          <p:nvPr/>
        </p:nvGrpSpPr>
        <p:grpSpPr>
          <a:xfrm>
            <a:off x="540122" y="1900777"/>
            <a:ext cx="1656184" cy="307777"/>
            <a:chOff x="612130" y="953394"/>
            <a:chExt cx="1656184" cy="307777"/>
          </a:xfrm>
        </p:grpSpPr>
        <p:sp>
          <p:nvSpPr>
            <p:cNvPr id="19" name="Text Placeholder 3"/>
            <p:cNvSpPr txBox="1"/>
            <p:nvPr/>
          </p:nvSpPr>
          <p:spPr>
            <a:xfrm>
              <a:off x="784115" y="953394"/>
              <a:ext cx="1484199" cy="307777"/>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a:spcBef>
                  <a:spcPct val="20000"/>
                </a:spcBef>
                <a:defRPr/>
              </a:pPr>
              <a:r>
                <a:rPr lang="zh-CN" altLang="en-US" sz="2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开发模式</a:t>
              </a:r>
              <a:endParaRPr lang="en-US" sz="2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椭圆 19"/>
            <p:cNvSpPr/>
            <p:nvPr/>
          </p:nvSpPr>
          <p:spPr>
            <a:xfrm>
              <a:off x="612130" y="1002219"/>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dirty="0"/>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学生</a:t>
            </a:r>
            <a:r>
              <a:rPr lang="en-US" altLang="zh-CN" sz="3600" dirty="0"/>
              <a:t>·</a:t>
            </a:r>
            <a:r>
              <a:rPr lang="zh-CN" altLang="en-US" sz="3600" dirty="0"/>
              <a:t>已选课程</a:t>
            </a:r>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b="36341"/>
          <a:stretch>
            <a:fillRect/>
          </a:stretch>
        </p:blipFill>
        <p:spPr>
          <a:xfrm>
            <a:off x="321036" y="1547664"/>
            <a:ext cx="8499435" cy="2889448"/>
          </a:xfrm>
          <a:prstGeom prst="rect">
            <a:avLst/>
          </a:prstGeom>
        </p:spPr>
      </p:pic>
      <p:sp>
        <p:nvSpPr>
          <p:cNvPr id="7" name="矩形 6"/>
          <p:cNvSpPr/>
          <p:nvPr/>
        </p:nvSpPr>
        <p:spPr>
          <a:xfrm>
            <a:off x="2862593" y="4994756"/>
            <a:ext cx="3416320" cy="369332"/>
          </a:xfrm>
          <a:prstGeom prst="rect">
            <a:avLst/>
          </a:prstGeom>
        </p:spPr>
        <p:txBody>
          <a:bodyPr wrap="none">
            <a:spAutoFit/>
          </a:bodyPr>
          <a:lstStyle/>
          <a:p>
            <a:r>
              <a:rPr lang="zh-CN" altLang="en-US" dirty="0"/>
              <a:t>在选课时间内修改学位课和退课</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学生</a:t>
            </a:r>
            <a:r>
              <a:rPr lang="en-US" altLang="zh-CN" sz="3600" dirty="0"/>
              <a:t>·</a:t>
            </a:r>
            <a:r>
              <a:rPr lang="zh-CN" altLang="en-US" sz="3600" dirty="0"/>
              <a:t>成绩查询</a:t>
            </a:r>
          </a:p>
        </p:txBody>
      </p:sp>
      <p:sp>
        <p:nvSpPr>
          <p:cNvPr id="8" name="文本框 40"/>
          <p:cNvSpPr>
            <a:spLocks noChangeArrowheads="1"/>
          </p:cNvSpPr>
          <p:nvPr/>
        </p:nvSpPr>
        <p:spPr bwMode="auto">
          <a:xfrm>
            <a:off x="1035545" y="2348880"/>
            <a:ext cx="3095774" cy="199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修改成绩视图中的标签项</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在控制器增加成绩查询方法，根据查询请求给视图返回相应信息 </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视图接收查询结果并显示</a:t>
            </a:r>
          </a:p>
          <a:p>
            <a:pPr marL="342900" indent="-342900">
              <a:buFont typeface="Wingdings" panose="05000000000000000000" pitchFamily="2" charset="2"/>
              <a:buChar char="Ø"/>
            </a:pPr>
            <a:endParaRPr lang="en-US" altLang="zh-CN" sz="1400" b="1" dirty="0">
              <a:solidFill>
                <a:schemeClr val="tx1">
                  <a:lumMod val="65000"/>
                  <a:lumOff val="35000"/>
                </a:schemeClr>
              </a:solidFill>
              <a:latin typeface="+mn-ea"/>
              <a:ea typeface="+mn-ea"/>
              <a:sym typeface="Arial" panose="020B0604020202020204" pitchFamily="34" charset="0"/>
            </a:endParaRPr>
          </a:p>
        </p:txBody>
      </p:sp>
      <p:grpSp>
        <p:nvGrpSpPr>
          <p:cNvPr id="9" name="组合 8"/>
          <p:cNvGrpSpPr/>
          <p:nvPr/>
        </p:nvGrpSpPr>
        <p:grpSpPr>
          <a:xfrm>
            <a:off x="4283968" y="2012671"/>
            <a:ext cx="4608512" cy="2832657"/>
            <a:chOff x="2602088" y="1253067"/>
            <a:chExt cx="6987821" cy="4140425"/>
          </a:xfrm>
          <a:solidFill>
            <a:srgbClr val="3F3E40"/>
          </a:solidFill>
        </p:grpSpPr>
        <p:sp>
          <p:nvSpPr>
            <p:cNvPr id="10" name="流程图: 可选过程 9"/>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 name="流程图: 可选过程 10"/>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2" name="流程图: 可选过程 11"/>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3" name="流程图: 可选过程 12"/>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dirty="0">
                  <a:solidFill>
                    <a:prstClr val="white"/>
                  </a:solidFill>
                  <a:latin typeface="等线" panose="02010600030101010101" charset="-122"/>
                  <a:ea typeface="等线" panose="02010600030101010101" charset="-122"/>
                </a:rPr>
                <a:t>G</a:t>
              </a:r>
              <a:r>
                <a:rPr kumimoji="0" lang="en-US" altLang="zh-CN" sz="1100" b="1" i="0" u="none" strike="noStrike" kern="1200" cap="none" spc="0" normalizeH="0" baseline="0" dirty="0">
                  <a:ln>
                    <a:noFill/>
                  </a:ln>
                  <a:solidFill>
                    <a:prstClr val="white"/>
                  </a:solidFill>
                  <a:effectLst/>
                  <a:uLnTx/>
                  <a:uFillTx/>
                  <a:latin typeface="等线" panose="02010600030101010101" charset="-122"/>
                  <a:ea typeface="等线" panose="02010600030101010101" charset="-122"/>
                  <a:cs typeface="+mn-cs"/>
                </a:rPr>
                <a:t>rades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/index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 name="流程图: 可选过程 13"/>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dirty="0">
                  <a:solidFill>
                    <a:prstClr val="white"/>
                  </a:solidFill>
                  <a:latin typeface="等线" panose="02010600030101010101" charset="-122"/>
                  <a:ea typeface="等线" panose="02010600030101010101" charset="-122"/>
                </a:rPr>
                <a:t>Grades</a:t>
              </a:r>
              <a:endPar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5" name="流程图: 可选过程 14"/>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dirty="0">
                  <a:ln>
                    <a:noFill/>
                  </a:ln>
                  <a:solidFill>
                    <a:prstClr val="white"/>
                  </a:solidFill>
                  <a:effectLst/>
                  <a:uLnTx/>
                  <a:uFillTx/>
                  <a:latin typeface="等线" panose="02010600030101010101" charset="-122"/>
                  <a:ea typeface="等线" panose="02010600030101010101" charset="-122"/>
                  <a:cs typeface="+mn-cs"/>
                </a:rPr>
                <a:t>Grade</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6" name="流程图: 磁盘 15"/>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17" name="直接箭头连接符 16"/>
            <p:cNvCxnSpPr>
              <a:stCxn id="10" idx="3"/>
              <a:endCxn id="11"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1" idx="2"/>
              <a:endCxn id="14"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4" idx="3"/>
              <a:endCxn id="13"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3" idx="0"/>
              <a:endCxn id="12"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b="28409"/>
          <a:stretch>
            <a:fillRect/>
          </a:stretch>
        </p:blipFill>
        <p:spPr>
          <a:xfrm>
            <a:off x="321036" y="1403647"/>
            <a:ext cx="8499435" cy="3249489"/>
          </a:xfrm>
          <a:prstGeom prst="rect">
            <a:avLst/>
          </a:prstGeom>
        </p:spPr>
      </p:pic>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学生</a:t>
            </a:r>
            <a:r>
              <a:rPr lang="en-US" altLang="zh-CN" sz="3600" dirty="0"/>
              <a:t>·</a:t>
            </a:r>
            <a:r>
              <a:rPr lang="zh-CN" altLang="en-US" sz="3600" dirty="0"/>
              <a:t>成绩查询</a:t>
            </a:r>
          </a:p>
        </p:txBody>
      </p:sp>
      <p:sp>
        <p:nvSpPr>
          <p:cNvPr id="7" name="矩形 6"/>
          <p:cNvSpPr/>
          <p:nvPr/>
        </p:nvSpPr>
        <p:spPr>
          <a:xfrm>
            <a:off x="3324258" y="5013176"/>
            <a:ext cx="2492990" cy="369332"/>
          </a:xfrm>
          <a:prstGeom prst="rect">
            <a:avLst/>
          </a:prstGeom>
        </p:spPr>
        <p:txBody>
          <a:bodyPr wrap="none">
            <a:spAutoFit/>
          </a:bodyPr>
          <a:lstStyle/>
          <a:p>
            <a:r>
              <a:rPr lang="zh-CN" altLang="en-US" dirty="0"/>
              <a:t>支持分学期成绩的查询</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40"/>
          <p:cNvSpPr>
            <a:spLocks noChangeArrowheads="1"/>
          </p:cNvSpPr>
          <p:nvPr/>
        </p:nvSpPr>
        <p:spPr bwMode="auto">
          <a:xfrm>
            <a:off x="1035545" y="2348880"/>
            <a:ext cx="3095774" cy="199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在控制器的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index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方法中，</a:t>
            </a: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获取当前学期和下一学期的所有课程</a:t>
            </a:r>
            <a:endParaRPr lang="en-US" altLang="zh-CN"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index</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视图中，增加老师登录的显示信息</a:t>
            </a:r>
          </a:p>
          <a:p>
            <a:pPr marL="342900" indent="-342900">
              <a:buFont typeface="Wingdings" panose="05000000000000000000" pitchFamily="2" charset="2"/>
              <a:buChar char="Ø"/>
            </a:pPr>
            <a:endParaRPr lang="en-US" altLang="zh-CN" sz="1400" b="1" dirty="0">
              <a:solidFill>
                <a:schemeClr val="tx1">
                  <a:lumMod val="65000"/>
                  <a:lumOff val="35000"/>
                </a:schemeClr>
              </a:solidFill>
              <a:latin typeface="+mn-ea"/>
              <a:ea typeface="+mn-ea"/>
              <a:sym typeface="Arial" panose="020B0604020202020204" pitchFamily="34" charset="0"/>
            </a:endParaRPr>
          </a:p>
        </p:txBody>
      </p:sp>
      <p:grpSp>
        <p:nvGrpSpPr>
          <p:cNvPr id="22" name="组合 21"/>
          <p:cNvGrpSpPr/>
          <p:nvPr/>
        </p:nvGrpSpPr>
        <p:grpSpPr>
          <a:xfrm>
            <a:off x="4283968" y="2012671"/>
            <a:ext cx="4608512" cy="2832657"/>
            <a:chOff x="2602088" y="1253067"/>
            <a:chExt cx="6987821" cy="4140425"/>
          </a:xfrm>
          <a:solidFill>
            <a:srgbClr val="3F3E40"/>
          </a:solidFill>
        </p:grpSpPr>
        <p:sp>
          <p:nvSpPr>
            <p:cNvPr id="23" name="流程图: 可选过程 22"/>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4" name="流程图: 可选过程 23"/>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5" name="流程图: 可选过程 24"/>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6" name="流程图: 可选过程 25"/>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/index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7" name="流程图: 可选过程 26"/>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8" name="流程图: 可选过程 27"/>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9" name="流程图: 磁盘 28"/>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30" name="直接箭头连接符 29"/>
            <p:cNvCxnSpPr>
              <a:stCxn id="23" idx="3"/>
              <a:endCxn id="24"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4" idx="2"/>
              <a:endCxn id="27"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7" idx="3"/>
              <a:endCxn id="26"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6" idx="0"/>
              <a:endCxn id="25"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老师</a:t>
            </a:r>
            <a:r>
              <a:rPr lang="en-US" altLang="zh-CN" sz="3600" dirty="0"/>
              <a:t>·</a:t>
            </a:r>
            <a:r>
              <a:rPr lang="zh-CN" altLang="en-US" sz="3600" dirty="0"/>
              <a:t>课程查看</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老师</a:t>
            </a:r>
            <a:r>
              <a:rPr lang="en-US" altLang="zh-CN" sz="3600" dirty="0"/>
              <a:t>·</a:t>
            </a:r>
            <a:r>
              <a:rPr lang="zh-CN" altLang="en-US" sz="3600" dirty="0"/>
              <a:t>课程查看</a:t>
            </a: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b="44273"/>
          <a:stretch>
            <a:fillRect/>
          </a:stretch>
        </p:blipFill>
        <p:spPr>
          <a:xfrm>
            <a:off x="321036" y="1547664"/>
            <a:ext cx="8499435" cy="2529408"/>
          </a:xfrm>
          <a:prstGeom prst="rect">
            <a:avLst/>
          </a:prstGeom>
        </p:spPr>
      </p:pic>
      <p:sp>
        <p:nvSpPr>
          <p:cNvPr id="6" name="矩形 5"/>
          <p:cNvSpPr/>
          <p:nvPr/>
        </p:nvSpPr>
        <p:spPr>
          <a:xfrm>
            <a:off x="2862593" y="4994756"/>
            <a:ext cx="3416320" cy="646331"/>
          </a:xfrm>
          <a:prstGeom prst="rect">
            <a:avLst/>
          </a:prstGeom>
        </p:spPr>
        <p:txBody>
          <a:bodyPr wrap="none">
            <a:spAutoFit/>
          </a:bodyPr>
          <a:lstStyle/>
          <a:p>
            <a:r>
              <a:rPr lang="zh-CN" altLang="en-US" dirty="0"/>
              <a:t>在增课关闭后不能修改课程信息</a:t>
            </a:r>
            <a:endParaRPr lang="en-US" altLang="zh-CN" dirty="0"/>
          </a:p>
          <a:p>
            <a:r>
              <a:rPr lang="zh-CN" altLang="en-US" dirty="0"/>
              <a:t>不允许修改当前学期的课程信息</a:t>
            </a:r>
            <a:endParaRPr lang="en-US" altLang="zh-CN"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老师</a:t>
            </a:r>
            <a:r>
              <a:rPr lang="en-US" altLang="zh-CN" sz="3600" dirty="0"/>
              <a:t>·</a:t>
            </a:r>
            <a:r>
              <a:rPr lang="zh-CN" altLang="en-US" sz="3600" dirty="0"/>
              <a:t>课程增加</a:t>
            </a:r>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b="15856"/>
          <a:stretch>
            <a:fillRect/>
          </a:stretch>
        </p:blipFill>
        <p:spPr>
          <a:xfrm>
            <a:off x="323528" y="1196751"/>
            <a:ext cx="8489235" cy="4464497"/>
          </a:xfrm>
          <a:prstGeom prst="rect">
            <a:avLst/>
          </a:prstGeom>
        </p:spPr>
      </p:pic>
      <p:sp>
        <p:nvSpPr>
          <p:cNvPr id="7" name="矩形 6"/>
          <p:cNvSpPr/>
          <p:nvPr/>
        </p:nvSpPr>
        <p:spPr>
          <a:xfrm>
            <a:off x="3783315" y="5805264"/>
            <a:ext cx="1569660" cy="369332"/>
          </a:xfrm>
          <a:prstGeom prst="rect">
            <a:avLst/>
          </a:prstGeom>
        </p:spPr>
        <p:txBody>
          <a:bodyPr wrap="none">
            <a:spAutoFit/>
          </a:bodyPr>
          <a:lstStyle/>
          <a:p>
            <a:r>
              <a:rPr lang="zh-CN" altLang="en-US" dirty="0"/>
              <a:t>完善增课信息</a:t>
            </a:r>
            <a:endParaRPr lang="en-US" altLang="zh-CN"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b="48370"/>
          <a:stretch>
            <a:fillRect/>
          </a:stretch>
        </p:blipFill>
        <p:spPr>
          <a:xfrm>
            <a:off x="321036" y="1412776"/>
            <a:ext cx="8499435" cy="2742679"/>
          </a:xfrm>
          <a:prstGeom prst="rect">
            <a:avLst/>
          </a:prstGeom>
        </p:spPr>
      </p:pic>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老师</a:t>
            </a:r>
            <a:r>
              <a:rPr lang="en-US" altLang="zh-CN" sz="3600" dirty="0"/>
              <a:t>·</a:t>
            </a:r>
            <a:r>
              <a:rPr lang="zh-CN" altLang="en-US" sz="3600" dirty="0"/>
              <a:t>成绩管理</a:t>
            </a:r>
          </a:p>
        </p:txBody>
      </p:sp>
      <p:sp>
        <p:nvSpPr>
          <p:cNvPr id="6" name="矩形 5"/>
          <p:cNvSpPr/>
          <p:nvPr/>
        </p:nvSpPr>
        <p:spPr>
          <a:xfrm>
            <a:off x="2862593" y="4725144"/>
            <a:ext cx="3416320" cy="646331"/>
          </a:xfrm>
          <a:prstGeom prst="rect">
            <a:avLst/>
          </a:prstGeom>
        </p:spPr>
        <p:txBody>
          <a:bodyPr wrap="none">
            <a:spAutoFit/>
          </a:bodyPr>
          <a:lstStyle/>
          <a:p>
            <a:r>
              <a:rPr lang="zh-CN" altLang="en-US" dirty="0"/>
              <a:t>在增课关闭后不能修改课程信息</a:t>
            </a:r>
            <a:endParaRPr lang="en-US" altLang="zh-CN" dirty="0"/>
          </a:p>
          <a:p>
            <a:r>
              <a:rPr lang="zh-CN" altLang="en-US" dirty="0"/>
              <a:t>不允许修改当前学期的课程信息</a:t>
            </a:r>
            <a:endParaRPr lang="en-US" altLang="zh-CN"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1560" y="476672"/>
            <a:ext cx="2441694" cy="769441"/>
          </a:xfrm>
          <a:prstGeom prst="rect">
            <a:avLst/>
          </a:prstGeom>
          <a:noFill/>
        </p:spPr>
        <p:txBody>
          <a:bodyPr wrap="none" rtlCol="0">
            <a:spAutoFit/>
          </a:bodyPr>
          <a:lstStyle/>
          <a:p>
            <a:r>
              <a:rPr lang="zh-CN" altLang="en-US" sz="4400" dirty="0"/>
              <a:t>系统测试</a:t>
            </a:r>
          </a:p>
        </p:txBody>
      </p:sp>
      <p:sp>
        <p:nvSpPr>
          <p:cNvPr id="4" name="文本框 3"/>
          <p:cNvSpPr txBox="1"/>
          <p:nvPr/>
        </p:nvSpPr>
        <p:spPr>
          <a:xfrm>
            <a:off x="1115616" y="2132856"/>
            <a:ext cx="3960440" cy="2380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latin typeface="+mn-ea"/>
              </a:rPr>
              <a:t>Controller</a:t>
            </a:r>
          </a:p>
          <a:p>
            <a:pPr marL="285750" indent="-285750">
              <a:buFont typeface="Arial" panose="020B0604020202020204" pitchFamily="34" charset="0"/>
              <a:buChar char="•"/>
            </a:pPr>
            <a:endParaRPr kumimoji="1" lang="en-US" altLang="zh-CN" dirty="0">
              <a:latin typeface="+mn-ea"/>
            </a:endParaRPr>
          </a:p>
          <a:p>
            <a:pPr marL="285750" indent="-285750">
              <a:buFont typeface="Arial" panose="020B0604020202020204" pitchFamily="34" charset="0"/>
              <a:buChar char="•"/>
            </a:pPr>
            <a:r>
              <a:rPr kumimoji="1" lang="en-US" altLang="zh-CN" dirty="0">
                <a:latin typeface="+mn-ea"/>
              </a:rPr>
              <a:t>Models</a:t>
            </a:r>
          </a:p>
          <a:p>
            <a:pPr marL="285750" indent="-285750">
              <a:buFont typeface="Arial" panose="020B0604020202020204" pitchFamily="34" charset="0"/>
              <a:buChar char="•"/>
            </a:pPr>
            <a:endParaRPr kumimoji="1" lang="en-US" altLang="zh-CN" dirty="0">
              <a:latin typeface="+mn-ea"/>
            </a:endParaRPr>
          </a:p>
          <a:p>
            <a:pPr marL="285750" indent="-285750">
              <a:buFont typeface="Arial" panose="020B0604020202020204" pitchFamily="34" charset="0"/>
              <a:buChar char="•"/>
            </a:pPr>
            <a:r>
              <a:rPr kumimoji="1" lang="en-US" altLang="zh-CN" dirty="0">
                <a:latin typeface="+mn-ea"/>
              </a:rPr>
              <a:t>Mailer</a:t>
            </a:r>
          </a:p>
          <a:p>
            <a:pPr marL="285750" indent="-285750">
              <a:buFont typeface="Arial" panose="020B0604020202020204" pitchFamily="34" charset="0"/>
              <a:buChar char="•"/>
            </a:pPr>
            <a:endParaRPr kumimoji="1" lang="en-US" altLang="zh-CN" dirty="0">
              <a:latin typeface="+mn-ea"/>
            </a:endParaRPr>
          </a:p>
          <a:p>
            <a:pPr marL="285750" indent="-285750">
              <a:buFont typeface="Arial" panose="020B0604020202020204" pitchFamily="34" charset="0"/>
              <a:buChar char="•"/>
            </a:pPr>
            <a:r>
              <a:rPr kumimoji="1" lang="en-US" altLang="zh-CN" dirty="0">
                <a:latin typeface="+mn-ea"/>
              </a:rPr>
              <a:t>Helper</a:t>
            </a:r>
          </a:p>
          <a:p>
            <a:endParaRPr kumimoji="1" lang="zh-CN" altLang="en-US" dirty="0">
              <a:latin typeface="+mn-e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1560" y="476672"/>
            <a:ext cx="2339102" cy="523220"/>
          </a:xfrm>
          <a:prstGeom prst="rect">
            <a:avLst/>
          </a:prstGeom>
          <a:noFill/>
        </p:spPr>
        <p:txBody>
          <a:bodyPr wrap="none" rtlCol="0">
            <a:spAutoFit/>
          </a:bodyPr>
          <a:lstStyle/>
          <a:p>
            <a:r>
              <a:rPr kumimoji="1" lang="zh-CN" altLang="en-US" sz="2800" dirty="0"/>
              <a:t>代码测试展示</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08685"/>
            <a:ext cx="9144000" cy="2440629"/>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1560" y="476672"/>
            <a:ext cx="2339102" cy="523220"/>
          </a:xfrm>
          <a:prstGeom prst="rect">
            <a:avLst/>
          </a:prstGeom>
          <a:noFill/>
        </p:spPr>
        <p:txBody>
          <a:bodyPr wrap="none" rtlCol="0">
            <a:spAutoFit/>
          </a:bodyPr>
          <a:lstStyle/>
          <a:p>
            <a:r>
              <a:rPr kumimoji="1" lang="zh-CN" altLang="en-US" sz="2800" dirty="0"/>
              <a:t>代码测试展示</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01130"/>
            <a:ext cx="9144000" cy="22557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112568" cy="1143000"/>
          </a:xfrm>
        </p:spPr>
        <p:txBody>
          <a:bodyPr>
            <a:normAutofit/>
          </a:bodyPr>
          <a:lstStyle/>
          <a:p>
            <a:r>
              <a:rPr lang="zh-CN" altLang="en-US" dirty="0"/>
              <a:t>系统功能完成情况</a:t>
            </a:r>
          </a:p>
        </p:txBody>
      </p:sp>
      <p:sp>
        <p:nvSpPr>
          <p:cNvPr id="3" name="内容占位符 2"/>
          <p:cNvSpPr>
            <a:spLocks noGrp="1"/>
          </p:cNvSpPr>
          <p:nvPr>
            <p:ph idx="1"/>
          </p:nvPr>
        </p:nvSpPr>
        <p:spPr/>
        <p:txBody>
          <a:bodyPr>
            <a:normAutofit fontScale="77500" lnSpcReduction="20000"/>
          </a:bodyPr>
          <a:lstStyle/>
          <a:p>
            <a:r>
              <a:rPr lang="zh-CN" altLang="en-US" dirty="0"/>
              <a:t>处理选课冲突</a:t>
            </a:r>
          </a:p>
          <a:p>
            <a:r>
              <a:rPr lang="zh-CN" altLang="en-US" dirty="0"/>
              <a:t>控制选课人数</a:t>
            </a:r>
          </a:p>
          <a:p>
            <a:r>
              <a:rPr lang="zh-CN" altLang="en-US" dirty="0"/>
              <a:t>支持多条件课程查询功能</a:t>
            </a:r>
          </a:p>
          <a:p>
            <a:r>
              <a:rPr lang="zh-CN" altLang="en-US" dirty="0"/>
              <a:t>设置</a:t>
            </a:r>
            <a:r>
              <a:rPr lang="en-US" altLang="zh-CN" dirty="0"/>
              <a:t>/</a:t>
            </a:r>
            <a:r>
              <a:rPr lang="zh-CN" altLang="en-US" dirty="0"/>
              <a:t>删除学位课</a:t>
            </a:r>
          </a:p>
          <a:p>
            <a:r>
              <a:rPr lang="zh-CN" altLang="en-US" dirty="0"/>
              <a:t>统计选课学分</a:t>
            </a:r>
          </a:p>
          <a:p>
            <a:r>
              <a:rPr lang="zh-CN" altLang="en-US" dirty="0"/>
              <a:t>根据选课结果显示课程表</a:t>
            </a:r>
          </a:p>
          <a:p>
            <a:r>
              <a:rPr lang="zh-CN" altLang="en-US" dirty="0"/>
              <a:t>增加选课时间段的控制功能</a:t>
            </a:r>
          </a:p>
          <a:p>
            <a:r>
              <a:rPr lang="zh-CN" altLang="en-US" dirty="0"/>
              <a:t>系统公告</a:t>
            </a:r>
          </a:p>
          <a:p>
            <a:r>
              <a:rPr lang="zh-CN" altLang="en-US" dirty="0"/>
              <a:t>绑定用户邮箱（实现注册激活，忘记密码等）</a:t>
            </a:r>
          </a:p>
          <a:p>
            <a:r>
              <a:rPr lang="zh-CN" altLang="en-US" dirty="0"/>
              <a:t>邮件自动推送成绩</a:t>
            </a:r>
          </a:p>
          <a:p>
            <a:r>
              <a:rPr lang="zh-CN" altLang="en-US" dirty="0"/>
              <a:t>采用国科大真实选课数据，共有</a:t>
            </a:r>
            <a:r>
              <a:rPr lang="en-US" altLang="zh-CN" dirty="0"/>
              <a:t>1100+</a:t>
            </a:r>
            <a:r>
              <a:rPr lang="zh-CN" altLang="en-US" dirty="0"/>
              <a:t>条课程记录。</a:t>
            </a:r>
          </a:p>
          <a:p>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1560" y="476672"/>
            <a:ext cx="2339102" cy="523220"/>
          </a:xfrm>
          <a:prstGeom prst="rect">
            <a:avLst/>
          </a:prstGeom>
          <a:noFill/>
        </p:spPr>
        <p:txBody>
          <a:bodyPr wrap="none" rtlCol="0">
            <a:spAutoFit/>
          </a:bodyPr>
          <a:lstStyle/>
          <a:p>
            <a:r>
              <a:rPr kumimoji="1" lang="zh-CN" altLang="en-US" sz="2800" dirty="0"/>
              <a:t>代码测试展示</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32855"/>
            <a:ext cx="9144000" cy="179229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1560" y="476672"/>
            <a:ext cx="2339102" cy="523220"/>
          </a:xfrm>
          <a:prstGeom prst="rect">
            <a:avLst/>
          </a:prstGeom>
          <a:noFill/>
        </p:spPr>
        <p:txBody>
          <a:bodyPr wrap="none" rtlCol="0">
            <a:spAutoFit/>
          </a:bodyPr>
          <a:lstStyle/>
          <a:p>
            <a:r>
              <a:rPr kumimoji="1" lang="zh-CN" altLang="en-US" sz="2800" dirty="0"/>
              <a:t>代码测试展示</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30281"/>
            <a:ext cx="9144000" cy="2197438"/>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491880" y="2780928"/>
            <a:ext cx="2441694" cy="769441"/>
          </a:xfrm>
          <a:prstGeom prst="rect">
            <a:avLst/>
          </a:prstGeom>
          <a:noFill/>
        </p:spPr>
        <p:txBody>
          <a:bodyPr wrap="none" rtlCol="0">
            <a:spAutoFit/>
          </a:bodyPr>
          <a:lstStyle/>
          <a:p>
            <a:r>
              <a:rPr lang="zh-CN" altLang="en-US" sz="4400" dirty="0">
                <a:hlinkClick r:id="rId2"/>
              </a:rPr>
              <a:t>系统演示</a:t>
            </a:r>
            <a:endParaRPr lang="zh-CN" altLang="en-US" sz="44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5576" y="332656"/>
            <a:ext cx="2441694" cy="769441"/>
          </a:xfrm>
          <a:prstGeom prst="rect">
            <a:avLst/>
          </a:prstGeom>
          <a:noFill/>
        </p:spPr>
        <p:txBody>
          <a:bodyPr wrap="none" rtlCol="0">
            <a:spAutoFit/>
          </a:bodyPr>
          <a:lstStyle/>
          <a:p>
            <a:r>
              <a:rPr lang="zh-CN" altLang="en-US" sz="4400" dirty="0"/>
              <a:t>功能展望</a:t>
            </a:r>
          </a:p>
        </p:txBody>
      </p:sp>
      <p:sp>
        <p:nvSpPr>
          <p:cNvPr id="4" name="文本框 3"/>
          <p:cNvSpPr txBox="1"/>
          <p:nvPr/>
        </p:nvSpPr>
        <p:spPr>
          <a:xfrm>
            <a:off x="741258" y="1556792"/>
            <a:ext cx="7647166" cy="2862322"/>
          </a:xfrm>
          <a:prstGeom prst="rect">
            <a:avLst/>
          </a:prstGeom>
          <a:noFill/>
        </p:spPr>
        <p:txBody>
          <a:bodyPr wrap="square" rtlCol="0">
            <a:spAutoFit/>
          </a:bodyPr>
          <a:lstStyle/>
          <a:p>
            <a:r>
              <a:rPr kumimoji="1" lang="zh-CN" altLang="en-US" sz="2000" dirty="0"/>
              <a:t>针对教师功能开发较少可以考虑从以下几个方面进行改进：</a:t>
            </a:r>
            <a:endParaRPr kumimoji="1" lang="en-US" altLang="zh-CN" sz="2000" dirty="0"/>
          </a:p>
          <a:p>
            <a:endParaRPr kumimoji="1" lang="en-US" altLang="zh-CN" sz="2000" dirty="0"/>
          </a:p>
          <a:p>
            <a:pPr marL="285750" indent="-285750">
              <a:buFont typeface="Arial" panose="020B0604020202020204" pitchFamily="34" charset="0"/>
              <a:buChar char="•"/>
            </a:pPr>
            <a:r>
              <a:rPr kumimoji="1" lang="zh-CN" altLang="en-US" sz="2000" dirty="0"/>
              <a:t>批量导入导出学生成绩、名单</a:t>
            </a:r>
            <a:endParaRPr kumimoji="1" lang="en-US" altLang="zh-CN" sz="2000" dirty="0"/>
          </a:p>
          <a:p>
            <a:pPr marL="285750" indent="-285750">
              <a:buFont typeface="Arial" panose="020B0604020202020204" pitchFamily="34" charset="0"/>
              <a:buChar char="•"/>
            </a:pPr>
            <a:endParaRPr kumimoji="1" lang="en-US" altLang="zh-CN" sz="2000" dirty="0"/>
          </a:p>
          <a:p>
            <a:pPr marL="285750" indent="-285750">
              <a:buFont typeface="Arial" panose="020B0604020202020204" pitchFamily="34" charset="0"/>
              <a:buChar char="•"/>
            </a:pPr>
            <a:r>
              <a:rPr kumimoji="1" lang="zh-CN" altLang="en-US" sz="2000" dirty="0"/>
              <a:t>学生成绩分布可视化</a:t>
            </a:r>
            <a:endParaRPr kumimoji="1" lang="en-US" altLang="zh-CN" sz="2000" dirty="0"/>
          </a:p>
          <a:p>
            <a:pPr marL="285750" indent="-285750">
              <a:buFont typeface="Arial" panose="020B0604020202020204" pitchFamily="34" charset="0"/>
              <a:buChar char="•"/>
            </a:pPr>
            <a:endParaRPr kumimoji="1" lang="en-US" altLang="zh-CN" sz="2000" dirty="0"/>
          </a:p>
          <a:p>
            <a:pPr marL="285750" indent="-285750">
              <a:buFont typeface="Arial" panose="020B0604020202020204" pitchFamily="34" charset="0"/>
              <a:buChar char="•"/>
            </a:pPr>
            <a:r>
              <a:rPr kumimoji="1" lang="zh-CN" altLang="en-US" sz="2000" dirty="0"/>
              <a:t>根据学生的专业推荐选课</a:t>
            </a:r>
            <a:endParaRPr kumimoji="1" lang="en-US" altLang="zh-CN" sz="2000" dirty="0"/>
          </a:p>
          <a:p>
            <a:endParaRPr kumimoji="1" lang="en-US" altLang="zh-CN" sz="2000" dirty="0"/>
          </a:p>
          <a:p>
            <a:r>
              <a:rPr kumimoji="1" lang="zh-CN" altLang="en-US" sz="2000" dirty="0"/>
              <a:t>系统性能仍然有待提升</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1575" y="404664"/>
            <a:ext cx="2441694" cy="769441"/>
          </a:xfrm>
          <a:prstGeom prst="rect">
            <a:avLst/>
          </a:prstGeom>
          <a:noFill/>
        </p:spPr>
        <p:txBody>
          <a:bodyPr wrap="none" rtlCol="0">
            <a:spAutoFit/>
          </a:bodyPr>
          <a:lstStyle/>
          <a:p>
            <a:r>
              <a:rPr lang="zh-CN" altLang="en-US" sz="4400" dirty="0"/>
              <a:t>团队信息</a:t>
            </a:r>
          </a:p>
        </p:txBody>
      </p:sp>
      <p:sp>
        <p:nvSpPr>
          <p:cNvPr id="4" name="文本框 3"/>
          <p:cNvSpPr txBox="1"/>
          <p:nvPr/>
        </p:nvSpPr>
        <p:spPr>
          <a:xfrm>
            <a:off x="1043608" y="2708920"/>
            <a:ext cx="7647166" cy="1938992"/>
          </a:xfrm>
          <a:prstGeom prst="rect">
            <a:avLst/>
          </a:prstGeom>
          <a:noFill/>
        </p:spPr>
        <p:txBody>
          <a:bodyPr wrap="square" rtlCol="0">
            <a:spAutoFit/>
          </a:bodyPr>
          <a:lstStyle/>
          <a:p>
            <a:r>
              <a:rPr kumimoji="1" lang="zh-CN" altLang="en-US" sz="2000" dirty="0"/>
              <a:t>程子俊：信息工程研究所        </a:t>
            </a:r>
            <a:r>
              <a:rPr kumimoji="1" lang="en-US" altLang="zh-CN" sz="2000" dirty="0"/>
              <a:t>E-mail</a:t>
            </a:r>
            <a:r>
              <a:rPr kumimoji="1" lang="zh-CN" altLang="en-US" sz="2000" dirty="0"/>
              <a:t>：</a:t>
            </a:r>
            <a:r>
              <a:rPr kumimoji="1" lang="en-US" altLang="zh-CN" sz="2000" dirty="0">
                <a:hlinkClick r:id="rId3"/>
              </a:rPr>
              <a:t>chengzijun@iie.ac.cn</a:t>
            </a:r>
            <a:endParaRPr kumimoji="1" lang="en-US" altLang="zh-CN" sz="2000" dirty="0"/>
          </a:p>
          <a:p>
            <a:endParaRPr kumimoji="1" lang="en-US" altLang="zh-CN" sz="2000" dirty="0"/>
          </a:p>
          <a:p>
            <a:r>
              <a:rPr kumimoji="1" lang="zh-CN" altLang="en-US" sz="2000" dirty="0"/>
              <a:t>杜富强：信息工程研究所        </a:t>
            </a:r>
            <a:r>
              <a:rPr kumimoji="1" lang="en-US" altLang="zh-CN" sz="2000" dirty="0"/>
              <a:t>E-mail</a:t>
            </a:r>
            <a:r>
              <a:rPr kumimoji="1" lang="zh-CN" altLang="en-US" sz="2000" dirty="0"/>
              <a:t>：</a:t>
            </a:r>
            <a:r>
              <a:rPr kumimoji="1" lang="en-US" altLang="zh-CN" sz="2000" dirty="0">
                <a:hlinkClick r:id="rId4"/>
              </a:rPr>
              <a:t>dufuqiang@iie.ac.cn</a:t>
            </a:r>
            <a:endParaRPr kumimoji="1" lang="en-US" altLang="zh-CN" sz="2000" dirty="0"/>
          </a:p>
          <a:p>
            <a:endParaRPr kumimoji="1" lang="en-US" altLang="zh-CN" sz="2000" dirty="0"/>
          </a:p>
          <a:p>
            <a:r>
              <a:rPr kumimoji="1" lang="zh-CN" altLang="en-US" sz="2000" dirty="0"/>
              <a:t>李    妍：信息工程研究所         </a:t>
            </a:r>
            <a:r>
              <a:rPr kumimoji="1" lang="en-US" altLang="zh-CN" sz="2000" dirty="0"/>
              <a:t>E-mail</a:t>
            </a:r>
            <a:r>
              <a:rPr kumimoji="1" lang="zh-CN" altLang="en-US" sz="2000" dirty="0"/>
              <a:t>：</a:t>
            </a:r>
            <a:r>
              <a:rPr kumimoji="1" lang="en-US" altLang="zh-CN" sz="2000" dirty="0">
                <a:hlinkClick r:id="rId5"/>
              </a:rPr>
              <a:t>liyan@iie.ac.cn</a:t>
            </a:r>
            <a:endParaRPr kumimoji="1" lang="en-US" altLang="zh-CN" sz="2000" dirty="0"/>
          </a:p>
          <a:p>
            <a:endParaRPr kumimoji="1" lang="zh-CN" altLang="en-US" sz="2000" dirty="0"/>
          </a:p>
        </p:txBody>
      </p:sp>
      <p:sp>
        <p:nvSpPr>
          <p:cNvPr id="3" name="文本框 2"/>
          <p:cNvSpPr txBox="1"/>
          <p:nvPr/>
        </p:nvSpPr>
        <p:spPr>
          <a:xfrm>
            <a:off x="1032284" y="5517232"/>
            <a:ext cx="7416824" cy="646331"/>
          </a:xfrm>
          <a:prstGeom prst="rect">
            <a:avLst/>
          </a:prstGeom>
          <a:noFill/>
        </p:spPr>
        <p:txBody>
          <a:bodyPr wrap="square" rtlCol="0">
            <a:spAutoFit/>
          </a:bodyPr>
          <a:lstStyle/>
          <a:p>
            <a:r>
              <a:rPr kumimoji="1" lang="zh-CN" altLang="en-US" dirty="0"/>
              <a:t>项目</a:t>
            </a:r>
            <a:r>
              <a:rPr kumimoji="1" lang="en-US" altLang="zh-CN" dirty="0"/>
              <a:t>GitHub</a:t>
            </a:r>
            <a:r>
              <a:rPr kumimoji="1" lang="zh-CN" altLang="en-US" dirty="0"/>
              <a:t>托管代码地址：</a:t>
            </a:r>
            <a:r>
              <a:rPr kumimoji="1" lang="en-GB" altLang="zh-CN" dirty="0">
                <a:hlinkClick r:id="rId6"/>
              </a:rPr>
              <a:t>https://github.com/chengmonk/Courses</a:t>
            </a:r>
            <a:endParaRPr kumimoji="1" lang="en-GB" altLang="zh-CN" dirty="0"/>
          </a:p>
          <a:p>
            <a:r>
              <a:rPr kumimoji="1" lang="zh-CN" altLang="en-GB" dirty="0"/>
              <a:t>项目</a:t>
            </a:r>
            <a:r>
              <a:rPr kumimoji="1" lang="en-US" altLang="zh-CN" dirty="0"/>
              <a:t>Heroku</a:t>
            </a:r>
            <a:r>
              <a:rPr kumimoji="1" lang="zh-CN" altLang="en-US" dirty="0"/>
              <a:t>托管地址：</a:t>
            </a:r>
            <a:r>
              <a:rPr kumimoji="1" lang="en-GB" altLang="zh-CN" dirty="0">
                <a:hlinkClick r:id="rId7"/>
              </a:rPr>
              <a:t>https://csiie.herokuapp.com/</a:t>
            </a:r>
            <a:endParaRPr kumimoji="1" lang="en-GB" altLang="zh-CN"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IMG_4591 (2).jpg"/>
          <p:cNvPicPr>
            <a:picLocks noGrp="1" noChangeAspect="1"/>
          </p:cNvPicPr>
          <p:nvPr>
            <p:ph idx="1"/>
          </p:nvPr>
        </p:nvPicPr>
        <p:blipFill>
          <a:blip r:embed="rId2"/>
          <a:stretch>
            <a:fillRect/>
          </a:stretch>
        </p:blipFill>
        <p:spPr>
          <a:xfrm>
            <a:off x="0" y="0"/>
            <a:ext cx="9144000" cy="4613148"/>
          </a:xfrm>
          <a:prstGeom prst="rect">
            <a:avLst/>
          </a:prstGeom>
          <a:ln>
            <a:noFill/>
          </a:ln>
          <a:effectLst>
            <a:outerShdw blurRad="292100" dist="139700" dir="2700000" algn="tl" rotWithShape="0">
              <a:srgbClr val="333333">
                <a:alpha val="65000"/>
              </a:srgbClr>
            </a:outerShdw>
          </a:effectLst>
        </p:spPr>
      </p:pic>
      <p:sp>
        <p:nvSpPr>
          <p:cNvPr id="5" name="矩形 4"/>
          <p:cNvSpPr/>
          <p:nvPr/>
        </p:nvSpPr>
        <p:spPr>
          <a:xfrm>
            <a:off x="0" y="4657514"/>
            <a:ext cx="9144000" cy="2214554"/>
          </a:xfrm>
          <a:prstGeom prst="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3">
            <a:schemeClr val="lt1"/>
          </a:lnRef>
          <a:fillRef idx="1">
            <a:schemeClr val="accent1"/>
          </a:fillRef>
          <a:effectRef idx="1">
            <a:schemeClr val="accent1"/>
          </a:effectRef>
          <a:fontRef idx="minor">
            <a:schemeClr val="lt1"/>
          </a:fontRef>
        </p:style>
        <p:txBody>
          <a:bodyPr anchor="ctr"/>
          <a:lstStyle/>
          <a:p>
            <a:pPr>
              <a:defRPr/>
            </a:pPr>
            <a:endParaRPr lang="zh-CN" altLang="en-US" dirty="0">
              <a:ln>
                <a:solidFill>
                  <a:schemeClr val="tx2">
                    <a:lumMod val="60000"/>
                    <a:lumOff val="40000"/>
                  </a:schemeClr>
                </a:solidFill>
              </a:ln>
              <a:solidFill>
                <a:schemeClr val="tx2"/>
              </a:solidFill>
              <a:effectLst>
                <a:outerShdw blurRad="50800" dist="38100" dir="2700000" algn="tl" rotWithShape="0">
                  <a:prstClr val="black">
                    <a:alpha val="40000"/>
                  </a:prstClr>
                </a:outerShdw>
              </a:effectLst>
            </a:endParaRPr>
          </a:p>
        </p:txBody>
      </p:sp>
      <p:sp>
        <p:nvSpPr>
          <p:cNvPr id="6" name="TextBox 5"/>
          <p:cNvSpPr txBox="1"/>
          <p:nvPr/>
        </p:nvSpPr>
        <p:spPr>
          <a:xfrm>
            <a:off x="571472" y="5357826"/>
            <a:ext cx="2428892" cy="646331"/>
          </a:xfrm>
          <a:prstGeom prst="rect">
            <a:avLst/>
          </a:prstGeom>
          <a:noFill/>
        </p:spPr>
        <p:txBody>
          <a:bodyPr wrap="square" rtlCol="0">
            <a:spAutoFit/>
          </a:bodyPr>
          <a:lstStyle/>
          <a:p>
            <a:r>
              <a:rPr lang="en-US" altLang="zh-CN" sz="3600" dirty="0">
                <a:solidFill>
                  <a:schemeClr val="bg1"/>
                </a:solidFill>
                <a:latin typeface="Arial Black" panose="020B0A04020102020204" pitchFamily="34" charset="0"/>
              </a:rPr>
              <a:t>THANKS</a:t>
            </a:r>
            <a:endParaRPr lang="zh-CN" altLang="en-US" sz="3600" dirty="0">
              <a:solidFill>
                <a:schemeClr val="bg1"/>
              </a:solidFill>
              <a:latin typeface="Arial Black" panose="020B0A04020102020204" pitchFamily="34" charset="0"/>
            </a:endParaRPr>
          </a:p>
        </p:txBody>
      </p:sp>
      <p:pic>
        <p:nvPicPr>
          <p:cNvPr id="7" name="图片 6" descr="横版组合（白色）——透明.png"/>
          <p:cNvPicPr>
            <a:picLocks noChangeAspect="1"/>
          </p:cNvPicPr>
          <p:nvPr/>
        </p:nvPicPr>
        <p:blipFill>
          <a:blip r:embed="rId3" cstate="print"/>
          <a:stretch>
            <a:fillRect/>
          </a:stretch>
        </p:blipFill>
        <p:spPr>
          <a:xfrm>
            <a:off x="6614468" y="6289216"/>
            <a:ext cx="2428860" cy="51251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86" y="0"/>
            <a:ext cx="5753182" cy="1143000"/>
          </a:xfrm>
        </p:spPr>
        <p:txBody>
          <a:bodyPr>
            <a:noAutofit/>
          </a:bodyPr>
          <a:lstStyle/>
          <a:p>
            <a:pPr algn="l"/>
            <a:r>
              <a:rPr lang="zh-CN" altLang="en-US" sz="3200" dirty="0"/>
              <a:t>      功能测试结果</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4329"/>
            <a:ext cx="9144000" cy="484934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1560" y="476672"/>
            <a:ext cx="2954655" cy="646331"/>
          </a:xfrm>
          <a:prstGeom prst="rect">
            <a:avLst/>
          </a:prstGeom>
          <a:noFill/>
        </p:spPr>
        <p:txBody>
          <a:bodyPr wrap="none" rtlCol="0">
            <a:spAutoFit/>
          </a:bodyPr>
          <a:lstStyle/>
          <a:p>
            <a:r>
              <a:rPr kumimoji="1" lang="zh-CN" altLang="en-US" sz="3600" dirty="0"/>
              <a:t>代码测试展示</a:t>
            </a:r>
          </a:p>
        </p:txBody>
      </p:sp>
      <p:sp>
        <p:nvSpPr>
          <p:cNvPr id="3" name="文本框 2"/>
          <p:cNvSpPr txBox="1"/>
          <p:nvPr/>
        </p:nvSpPr>
        <p:spPr>
          <a:xfrm>
            <a:off x="874059" y="1129553"/>
            <a:ext cx="1107996" cy="369332"/>
          </a:xfrm>
          <a:prstGeom prst="rect">
            <a:avLst/>
          </a:prstGeom>
          <a:noFill/>
        </p:spPr>
        <p:txBody>
          <a:bodyPr wrap="none" rtlCol="0">
            <a:spAutoFit/>
          </a:bodyPr>
          <a:lstStyle/>
          <a:p>
            <a:r>
              <a:rPr kumimoji="1" lang="zh-CN" altLang="en-US" dirty="0"/>
              <a:t>性能测试</a:t>
            </a:r>
          </a:p>
        </p:txBody>
      </p:sp>
      <p:sp>
        <p:nvSpPr>
          <p:cNvPr id="5" name="文本框 4"/>
          <p:cNvSpPr txBox="1"/>
          <p:nvPr/>
        </p:nvSpPr>
        <p:spPr>
          <a:xfrm>
            <a:off x="611560" y="1844824"/>
            <a:ext cx="6953891" cy="2585323"/>
          </a:xfrm>
          <a:prstGeom prst="rect">
            <a:avLst/>
          </a:prstGeom>
          <a:noFill/>
        </p:spPr>
        <p:txBody>
          <a:bodyPr wrap="none" rtlCol="0">
            <a:spAutoFit/>
          </a:bodyPr>
          <a:lstStyle/>
          <a:p>
            <a:r>
              <a:rPr lang="zh-CN" altLang="en-US" dirty="0"/>
              <a:t>我们系统的测试结果（基于</a:t>
            </a:r>
            <a:r>
              <a:rPr lang="en-US" altLang="zh-CN" dirty="0" err="1"/>
              <a:t>heroku</a:t>
            </a:r>
            <a:r>
              <a:rPr lang="zh-CN" altLang="en-US" dirty="0"/>
              <a:t>服务器测试）</a:t>
            </a:r>
            <a:br>
              <a:rPr lang="zh-CN" altLang="en-US" dirty="0"/>
            </a:br>
            <a:r>
              <a:rPr lang="en-US" altLang="zh-CN" dirty="0"/>
              <a:t>4584 </a:t>
            </a:r>
            <a:r>
              <a:rPr lang="en-GB" altLang="zh-CN" dirty="0"/>
              <a:t>fetches, 1026 max parallel, 1.28786e+06 bytes, in 10.0035 seconds</a:t>
            </a:r>
            <a:br>
              <a:rPr lang="en-GB" altLang="zh-CN" dirty="0"/>
            </a:br>
            <a:r>
              <a:rPr lang="en-GB" altLang="zh-CN" dirty="0"/>
              <a:t>280.947 mean bytes/connection</a:t>
            </a:r>
            <a:br>
              <a:rPr lang="en-GB" altLang="zh-CN" dirty="0"/>
            </a:br>
            <a:r>
              <a:rPr lang="en-GB" altLang="zh-CN" dirty="0"/>
              <a:t>458.238 fetches/sec, 128741 bytes/sec</a:t>
            </a:r>
            <a:br>
              <a:rPr lang="en-GB" altLang="zh-CN" dirty="0"/>
            </a:br>
            <a:r>
              <a:rPr lang="en-GB" altLang="zh-CN" dirty="0" err="1"/>
              <a:t>msecs</a:t>
            </a:r>
            <a:r>
              <a:rPr lang="en-GB" altLang="zh-CN" dirty="0"/>
              <a:t>/connect: 310.481 mean, 1359.88 max, 262.762 min</a:t>
            </a:r>
            <a:br>
              <a:rPr lang="en-GB" altLang="zh-CN" dirty="0"/>
            </a:br>
            <a:r>
              <a:rPr lang="en-GB" altLang="zh-CN" dirty="0" err="1"/>
              <a:t>msecs</a:t>
            </a:r>
            <a:r>
              <a:rPr lang="en-GB" altLang="zh-CN" dirty="0"/>
              <a:t>/first-response: 4800.2 mean, 8508 max, 362.847 min</a:t>
            </a:r>
            <a:br>
              <a:rPr lang="en-GB" altLang="zh-CN" dirty="0"/>
            </a:br>
            <a:r>
              <a:rPr lang="en-GB" altLang="zh-CN" dirty="0"/>
              <a:t>4191 bad byte counts</a:t>
            </a:r>
            <a:br>
              <a:rPr lang="en-GB" altLang="zh-CN" dirty="0"/>
            </a:br>
            <a:r>
              <a:rPr lang="en-GB" altLang="zh-CN" dirty="0"/>
              <a:t>HTTP response codes:</a:t>
            </a:r>
            <a:br>
              <a:rPr lang="en-GB" altLang="zh-CN" dirty="0"/>
            </a:br>
            <a:r>
              <a:rPr lang="en-GB" altLang="zh-CN" dirty="0"/>
              <a:t>  code 200 -- 695</a:t>
            </a:r>
            <a:endParaRPr kumimoji="1" lang="zh-CN" altLang="en-US"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3326</Words>
  <Application>Microsoft Macintosh PowerPoint</Application>
  <PresentationFormat>全屏显示(4:3)</PresentationFormat>
  <Paragraphs>584</Paragraphs>
  <Slides>75</Slides>
  <Notes>27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75</vt:i4>
      </vt:variant>
    </vt:vector>
  </HeadingPairs>
  <TitlesOfParts>
    <vt:vector size="84" baseType="lpstr">
      <vt:lpstr>等线</vt:lpstr>
      <vt:lpstr>黑体</vt:lpstr>
      <vt:lpstr>宋体</vt:lpstr>
      <vt:lpstr>微软雅黑</vt:lpstr>
      <vt:lpstr>Arial</vt:lpstr>
      <vt:lpstr>Arial Black</vt:lpstr>
      <vt:lpstr>Calibri</vt:lpstr>
      <vt:lpstr>Wingdings</vt:lpstr>
      <vt:lpstr>Office 主题</vt:lpstr>
      <vt:lpstr>PowerPoint 演示文稿</vt:lpstr>
      <vt:lpstr>目录</vt:lpstr>
      <vt:lpstr>需求分析</vt:lpstr>
      <vt:lpstr>PowerPoint 演示文稿</vt:lpstr>
      <vt:lpstr>PowerPoint 演示文稿</vt:lpstr>
      <vt:lpstr>PowerPoint 演示文稿</vt:lpstr>
      <vt:lpstr>系统功能完成情况</vt:lpstr>
      <vt:lpstr>      功能测试结果</vt:lpstr>
      <vt:lpstr>PowerPoint 演示文稿</vt:lpstr>
      <vt:lpstr>PowerPoint 演示文稿</vt:lpstr>
      <vt:lpstr>PowerPoint 演示文稿</vt:lpstr>
      <vt:lpstr>面向所有用户的邮件系统</vt:lpstr>
      <vt:lpstr>PowerPoint 演示文稿</vt:lpstr>
      <vt:lpstr>PowerPoint 演示文稿</vt:lpstr>
      <vt:lpstr>PowerPoint 演示文稿</vt:lpstr>
      <vt:lpstr>PowerPoint 演示文稿</vt:lpstr>
      <vt:lpstr>PowerPoint 演示文稿</vt:lpstr>
      <vt:lpstr>面向所有用户的邮件系统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AutoBVT</dc:creator>
  <cp:lastModifiedBy>Microsoft Office User</cp:lastModifiedBy>
  <cp:revision>148</cp:revision>
  <dcterms:created xsi:type="dcterms:W3CDTF">2017-04-07T18:55:00Z</dcterms:created>
  <dcterms:modified xsi:type="dcterms:W3CDTF">2018-12-25T15:42:48Z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2052-11.1.0.8214</vt:lpwstr>
  </property>
</Properties>
</file>